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144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74"/>
  </p:normalViewPr>
  <p:slideViewPr>
    <p:cSldViewPr>
      <p:cViewPr varScale="1">
        <p:scale>
          <a:sx n="77" d="100"/>
          <a:sy n="77" d="100"/>
        </p:scale>
        <p:origin x="2408"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AB5E1A-CCAD-CB42-9EF4-8450BDFA48C0}" type="datetimeFigureOut">
              <a:rPr lang="en-US" smtClean="0"/>
              <a:t>3/14/23</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066138-3888-5844-9E61-61580B08F5E3}" type="slidenum">
              <a:rPr lang="en-US" smtClean="0"/>
              <a:t>‹#›</a:t>
            </a:fld>
            <a:endParaRPr lang="en-US"/>
          </a:p>
        </p:txBody>
      </p:sp>
    </p:spTree>
    <p:extLst>
      <p:ext uri="{BB962C8B-B14F-4D97-AF65-F5344CB8AC3E}">
        <p14:creationId xmlns:p14="http://schemas.microsoft.com/office/powerpoint/2010/main" val="21906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66138-3888-5844-9E61-61580B08F5E3}" type="slidenum">
              <a:rPr lang="en-US" smtClean="0"/>
              <a:t>1</a:t>
            </a:fld>
            <a:endParaRPr lang="en-US"/>
          </a:p>
        </p:txBody>
      </p:sp>
    </p:spTree>
    <p:extLst>
      <p:ext uri="{BB962C8B-B14F-4D97-AF65-F5344CB8AC3E}">
        <p14:creationId xmlns:p14="http://schemas.microsoft.com/office/powerpoint/2010/main" val="112811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66138-3888-5844-9E61-61580B08F5E3}" type="slidenum">
              <a:rPr lang="en-US" smtClean="0"/>
              <a:t>2</a:t>
            </a:fld>
            <a:endParaRPr lang="en-US"/>
          </a:p>
        </p:txBody>
      </p:sp>
    </p:spTree>
    <p:extLst>
      <p:ext uri="{BB962C8B-B14F-4D97-AF65-F5344CB8AC3E}">
        <p14:creationId xmlns:p14="http://schemas.microsoft.com/office/powerpoint/2010/main" val="343121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A084109-20FF-A2EF-DFE6-F194CC63AC58}"/>
              </a:ext>
            </a:extLst>
          </p:cNvPr>
          <p:cNvSpPr>
            <a:spLocks noGrp="1"/>
          </p:cNvSpPr>
          <p:nvPr>
            <p:ph type="dt" sz="half" idx="10"/>
          </p:nvPr>
        </p:nvSpPr>
        <p:spPr/>
        <p:txBody>
          <a:bodyPr/>
          <a:lstStyle>
            <a:lvl1pPr>
              <a:defRPr/>
            </a:lvl1pPr>
          </a:lstStyle>
          <a:p>
            <a:pPr>
              <a:defRPr/>
            </a:pPr>
            <a:fld id="{F25542F2-9698-DC4F-B295-D33138E69B2F}" type="datetimeFigureOut">
              <a:rPr lang="en-US"/>
              <a:pPr>
                <a:defRPr/>
              </a:pPr>
              <a:t>3/14/23</a:t>
            </a:fld>
            <a:endParaRPr lang="en-US"/>
          </a:p>
        </p:txBody>
      </p:sp>
      <p:sp>
        <p:nvSpPr>
          <p:cNvPr id="5" name="Footer Placeholder 4">
            <a:extLst>
              <a:ext uri="{FF2B5EF4-FFF2-40B4-BE49-F238E27FC236}">
                <a16:creationId xmlns:a16="http://schemas.microsoft.com/office/drawing/2014/main" id="{E3A9BAD9-07DC-04FD-027F-737A3ED7A8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4A8870-E6F9-1EDD-39BC-5D1BCE4F1E51}"/>
              </a:ext>
            </a:extLst>
          </p:cNvPr>
          <p:cNvSpPr>
            <a:spLocks noGrp="1"/>
          </p:cNvSpPr>
          <p:nvPr>
            <p:ph type="sldNum" sz="quarter" idx="12"/>
          </p:nvPr>
        </p:nvSpPr>
        <p:spPr/>
        <p:txBody>
          <a:bodyPr/>
          <a:lstStyle>
            <a:lvl1pPr>
              <a:defRPr/>
            </a:lvl1pPr>
          </a:lstStyle>
          <a:p>
            <a:pPr>
              <a:defRPr/>
            </a:pPr>
            <a:fld id="{F39ED023-271F-534B-BED9-31796E933A40}" type="slidenum">
              <a:rPr lang="en-US" altLang="en-US"/>
              <a:pPr>
                <a:defRPr/>
              </a:pPr>
              <a:t>‹#›</a:t>
            </a:fld>
            <a:endParaRPr lang="en-US" altLang="en-US"/>
          </a:p>
        </p:txBody>
      </p:sp>
    </p:spTree>
    <p:extLst>
      <p:ext uri="{BB962C8B-B14F-4D97-AF65-F5344CB8AC3E}">
        <p14:creationId xmlns:p14="http://schemas.microsoft.com/office/powerpoint/2010/main" val="230107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A2E14-774D-9C0F-471A-D88936725CAF}"/>
              </a:ext>
            </a:extLst>
          </p:cNvPr>
          <p:cNvSpPr>
            <a:spLocks noGrp="1"/>
          </p:cNvSpPr>
          <p:nvPr>
            <p:ph type="dt" sz="half" idx="10"/>
          </p:nvPr>
        </p:nvSpPr>
        <p:spPr/>
        <p:txBody>
          <a:bodyPr/>
          <a:lstStyle>
            <a:lvl1pPr>
              <a:defRPr/>
            </a:lvl1pPr>
          </a:lstStyle>
          <a:p>
            <a:pPr>
              <a:defRPr/>
            </a:pPr>
            <a:fld id="{F433DFCA-0AF8-8949-86CA-CA13C9A28A68}" type="datetimeFigureOut">
              <a:rPr lang="en-US"/>
              <a:pPr>
                <a:defRPr/>
              </a:pPr>
              <a:t>3/14/23</a:t>
            </a:fld>
            <a:endParaRPr lang="en-US"/>
          </a:p>
        </p:txBody>
      </p:sp>
      <p:sp>
        <p:nvSpPr>
          <p:cNvPr id="5" name="Footer Placeholder 4">
            <a:extLst>
              <a:ext uri="{FF2B5EF4-FFF2-40B4-BE49-F238E27FC236}">
                <a16:creationId xmlns:a16="http://schemas.microsoft.com/office/drawing/2014/main" id="{7EAF520A-E221-0B12-F45F-CBD49F7145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E0C07F-FAD7-8E19-8BF1-B6FA56C0EF40}"/>
              </a:ext>
            </a:extLst>
          </p:cNvPr>
          <p:cNvSpPr>
            <a:spLocks noGrp="1"/>
          </p:cNvSpPr>
          <p:nvPr>
            <p:ph type="sldNum" sz="quarter" idx="12"/>
          </p:nvPr>
        </p:nvSpPr>
        <p:spPr/>
        <p:txBody>
          <a:bodyPr/>
          <a:lstStyle>
            <a:lvl1pPr>
              <a:defRPr/>
            </a:lvl1pPr>
          </a:lstStyle>
          <a:p>
            <a:pPr>
              <a:defRPr/>
            </a:pPr>
            <a:fld id="{01E4D965-682B-1045-94BC-7D6D911C7E0B}" type="slidenum">
              <a:rPr lang="en-US" altLang="en-US"/>
              <a:pPr>
                <a:defRPr/>
              </a:pPr>
              <a:t>‹#›</a:t>
            </a:fld>
            <a:endParaRPr lang="en-US" altLang="en-US"/>
          </a:p>
        </p:txBody>
      </p:sp>
    </p:spTree>
    <p:extLst>
      <p:ext uri="{BB962C8B-B14F-4D97-AF65-F5344CB8AC3E}">
        <p14:creationId xmlns:p14="http://schemas.microsoft.com/office/powerpoint/2010/main" val="367143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8629-8350-41F8-313D-A0C75ED153BA}"/>
              </a:ext>
            </a:extLst>
          </p:cNvPr>
          <p:cNvSpPr>
            <a:spLocks noGrp="1"/>
          </p:cNvSpPr>
          <p:nvPr>
            <p:ph type="dt" sz="half" idx="10"/>
          </p:nvPr>
        </p:nvSpPr>
        <p:spPr/>
        <p:txBody>
          <a:bodyPr/>
          <a:lstStyle>
            <a:lvl1pPr>
              <a:defRPr/>
            </a:lvl1pPr>
          </a:lstStyle>
          <a:p>
            <a:pPr>
              <a:defRPr/>
            </a:pPr>
            <a:fld id="{A0DCEABC-5AA1-2A47-812B-C53FC9EFC132}" type="datetimeFigureOut">
              <a:rPr lang="en-US"/>
              <a:pPr>
                <a:defRPr/>
              </a:pPr>
              <a:t>3/14/23</a:t>
            </a:fld>
            <a:endParaRPr lang="en-US"/>
          </a:p>
        </p:txBody>
      </p:sp>
      <p:sp>
        <p:nvSpPr>
          <p:cNvPr id="5" name="Footer Placeholder 4">
            <a:extLst>
              <a:ext uri="{FF2B5EF4-FFF2-40B4-BE49-F238E27FC236}">
                <a16:creationId xmlns:a16="http://schemas.microsoft.com/office/drawing/2014/main" id="{E5351C97-C546-79F7-33E6-9FDEC34466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1805D9-690A-E3A9-D6E0-2380ADAC225F}"/>
              </a:ext>
            </a:extLst>
          </p:cNvPr>
          <p:cNvSpPr>
            <a:spLocks noGrp="1"/>
          </p:cNvSpPr>
          <p:nvPr>
            <p:ph type="sldNum" sz="quarter" idx="12"/>
          </p:nvPr>
        </p:nvSpPr>
        <p:spPr/>
        <p:txBody>
          <a:bodyPr/>
          <a:lstStyle>
            <a:lvl1pPr>
              <a:defRPr/>
            </a:lvl1pPr>
          </a:lstStyle>
          <a:p>
            <a:pPr>
              <a:defRPr/>
            </a:pPr>
            <a:fld id="{28E394B6-41B7-6046-A0D8-6B46247CA235}" type="slidenum">
              <a:rPr lang="en-US" altLang="en-US"/>
              <a:pPr>
                <a:defRPr/>
              </a:pPr>
              <a:t>‹#›</a:t>
            </a:fld>
            <a:endParaRPr lang="en-US" altLang="en-US"/>
          </a:p>
        </p:txBody>
      </p:sp>
    </p:spTree>
    <p:extLst>
      <p:ext uri="{BB962C8B-B14F-4D97-AF65-F5344CB8AC3E}">
        <p14:creationId xmlns:p14="http://schemas.microsoft.com/office/powerpoint/2010/main" val="374401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A0540-42AB-BC8B-4DD5-942DC7CA7AE5}"/>
              </a:ext>
            </a:extLst>
          </p:cNvPr>
          <p:cNvSpPr>
            <a:spLocks noGrp="1"/>
          </p:cNvSpPr>
          <p:nvPr>
            <p:ph type="dt" sz="half" idx="10"/>
          </p:nvPr>
        </p:nvSpPr>
        <p:spPr/>
        <p:txBody>
          <a:bodyPr/>
          <a:lstStyle>
            <a:lvl1pPr>
              <a:defRPr/>
            </a:lvl1pPr>
          </a:lstStyle>
          <a:p>
            <a:pPr>
              <a:defRPr/>
            </a:pPr>
            <a:fld id="{D7BFC677-E6B8-E24F-9924-C3210EB761DF}" type="datetimeFigureOut">
              <a:rPr lang="en-US"/>
              <a:pPr>
                <a:defRPr/>
              </a:pPr>
              <a:t>3/14/23</a:t>
            </a:fld>
            <a:endParaRPr lang="en-US"/>
          </a:p>
        </p:txBody>
      </p:sp>
      <p:sp>
        <p:nvSpPr>
          <p:cNvPr id="5" name="Footer Placeholder 4">
            <a:extLst>
              <a:ext uri="{FF2B5EF4-FFF2-40B4-BE49-F238E27FC236}">
                <a16:creationId xmlns:a16="http://schemas.microsoft.com/office/drawing/2014/main" id="{8600F9C7-1F09-EB67-959E-5EF2E6EF48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7929E1-94D5-2111-7D89-F62D364DE224}"/>
              </a:ext>
            </a:extLst>
          </p:cNvPr>
          <p:cNvSpPr>
            <a:spLocks noGrp="1"/>
          </p:cNvSpPr>
          <p:nvPr>
            <p:ph type="sldNum" sz="quarter" idx="12"/>
          </p:nvPr>
        </p:nvSpPr>
        <p:spPr/>
        <p:txBody>
          <a:bodyPr/>
          <a:lstStyle>
            <a:lvl1pPr>
              <a:defRPr/>
            </a:lvl1pPr>
          </a:lstStyle>
          <a:p>
            <a:pPr>
              <a:defRPr/>
            </a:pPr>
            <a:fld id="{E29886C9-99A1-3A42-BE74-F98407918DBD}" type="slidenum">
              <a:rPr lang="en-US" altLang="en-US"/>
              <a:pPr>
                <a:defRPr/>
              </a:pPr>
              <a:t>‹#›</a:t>
            </a:fld>
            <a:endParaRPr lang="en-US" altLang="en-US"/>
          </a:p>
        </p:txBody>
      </p:sp>
    </p:spTree>
    <p:extLst>
      <p:ext uri="{BB962C8B-B14F-4D97-AF65-F5344CB8AC3E}">
        <p14:creationId xmlns:p14="http://schemas.microsoft.com/office/powerpoint/2010/main" val="316552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9E2A4-17A4-36C3-D8B2-0A98012B20CE}"/>
              </a:ext>
            </a:extLst>
          </p:cNvPr>
          <p:cNvSpPr>
            <a:spLocks noGrp="1"/>
          </p:cNvSpPr>
          <p:nvPr>
            <p:ph type="dt" sz="half" idx="10"/>
          </p:nvPr>
        </p:nvSpPr>
        <p:spPr/>
        <p:txBody>
          <a:bodyPr/>
          <a:lstStyle>
            <a:lvl1pPr>
              <a:defRPr/>
            </a:lvl1pPr>
          </a:lstStyle>
          <a:p>
            <a:pPr>
              <a:defRPr/>
            </a:pPr>
            <a:fld id="{72A0A80C-D0C8-CD42-8BCD-8C06317EE628}" type="datetimeFigureOut">
              <a:rPr lang="en-US"/>
              <a:pPr>
                <a:defRPr/>
              </a:pPr>
              <a:t>3/14/23</a:t>
            </a:fld>
            <a:endParaRPr lang="en-US"/>
          </a:p>
        </p:txBody>
      </p:sp>
      <p:sp>
        <p:nvSpPr>
          <p:cNvPr id="5" name="Footer Placeholder 4">
            <a:extLst>
              <a:ext uri="{FF2B5EF4-FFF2-40B4-BE49-F238E27FC236}">
                <a16:creationId xmlns:a16="http://schemas.microsoft.com/office/drawing/2014/main" id="{D0B413C9-C552-3A43-3583-705B2C9081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EEEE09-9052-DA90-0507-5359505B5812}"/>
              </a:ext>
            </a:extLst>
          </p:cNvPr>
          <p:cNvSpPr>
            <a:spLocks noGrp="1"/>
          </p:cNvSpPr>
          <p:nvPr>
            <p:ph type="sldNum" sz="quarter" idx="12"/>
          </p:nvPr>
        </p:nvSpPr>
        <p:spPr/>
        <p:txBody>
          <a:bodyPr/>
          <a:lstStyle>
            <a:lvl1pPr>
              <a:defRPr/>
            </a:lvl1pPr>
          </a:lstStyle>
          <a:p>
            <a:pPr>
              <a:defRPr/>
            </a:pPr>
            <a:fld id="{AF9F5B57-4AD1-1940-BF6E-77B0A5C16705}" type="slidenum">
              <a:rPr lang="en-US" altLang="en-US"/>
              <a:pPr>
                <a:defRPr/>
              </a:pPr>
              <a:t>‹#›</a:t>
            </a:fld>
            <a:endParaRPr lang="en-US" altLang="en-US"/>
          </a:p>
        </p:txBody>
      </p:sp>
    </p:spTree>
    <p:extLst>
      <p:ext uri="{BB962C8B-B14F-4D97-AF65-F5344CB8AC3E}">
        <p14:creationId xmlns:p14="http://schemas.microsoft.com/office/powerpoint/2010/main" val="240195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625056E-9093-C352-71F2-62E254D10507}"/>
              </a:ext>
            </a:extLst>
          </p:cNvPr>
          <p:cNvSpPr>
            <a:spLocks noGrp="1"/>
          </p:cNvSpPr>
          <p:nvPr>
            <p:ph type="dt" sz="half" idx="10"/>
          </p:nvPr>
        </p:nvSpPr>
        <p:spPr/>
        <p:txBody>
          <a:bodyPr/>
          <a:lstStyle>
            <a:lvl1pPr>
              <a:defRPr/>
            </a:lvl1pPr>
          </a:lstStyle>
          <a:p>
            <a:pPr>
              <a:defRPr/>
            </a:pPr>
            <a:fld id="{9A39C234-757D-434A-96A5-3546A598D320}" type="datetimeFigureOut">
              <a:rPr lang="en-US"/>
              <a:pPr>
                <a:defRPr/>
              </a:pPr>
              <a:t>3/14/23</a:t>
            </a:fld>
            <a:endParaRPr lang="en-US"/>
          </a:p>
        </p:txBody>
      </p:sp>
      <p:sp>
        <p:nvSpPr>
          <p:cNvPr id="6" name="Footer Placeholder 4">
            <a:extLst>
              <a:ext uri="{FF2B5EF4-FFF2-40B4-BE49-F238E27FC236}">
                <a16:creationId xmlns:a16="http://schemas.microsoft.com/office/drawing/2014/main" id="{3A9EC4F8-022D-BEFB-C7B1-C9EFD9C703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C72AFD4-7C6C-A6AB-7E32-5082496223DF}"/>
              </a:ext>
            </a:extLst>
          </p:cNvPr>
          <p:cNvSpPr>
            <a:spLocks noGrp="1"/>
          </p:cNvSpPr>
          <p:nvPr>
            <p:ph type="sldNum" sz="quarter" idx="12"/>
          </p:nvPr>
        </p:nvSpPr>
        <p:spPr/>
        <p:txBody>
          <a:bodyPr/>
          <a:lstStyle>
            <a:lvl1pPr>
              <a:defRPr/>
            </a:lvl1pPr>
          </a:lstStyle>
          <a:p>
            <a:pPr>
              <a:defRPr/>
            </a:pPr>
            <a:fld id="{E6746FE2-23CA-604E-A9C8-556985141682}" type="slidenum">
              <a:rPr lang="en-US" altLang="en-US"/>
              <a:pPr>
                <a:defRPr/>
              </a:pPr>
              <a:t>‹#›</a:t>
            </a:fld>
            <a:endParaRPr lang="en-US" altLang="en-US"/>
          </a:p>
        </p:txBody>
      </p:sp>
    </p:spTree>
    <p:extLst>
      <p:ext uri="{BB962C8B-B14F-4D97-AF65-F5344CB8AC3E}">
        <p14:creationId xmlns:p14="http://schemas.microsoft.com/office/powerpoint/2010/main" val="93792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9B6E5BA-6250-D6C1-0955-55DB718422DA}"/>
              </a:ext>
            </a:extLst>
          </p:cNvPr>
          <p:cNvSpPr>
            <a:spLocks noGrp="1"/>
          </p:cNvSpPr>
          <p:nvPr>
            <p:ph type="dt" sz="half" idx="10"/>
          </p:nvPr>
        </p:nvSpPr>
        <p:spPr/>
        <p:txBody>
          <a:bodyPr/>
          <a:lstStyle>
            <a:lvl1pPr>
              <a:defRPr/>
            </a:lvl1pPr>
          </a:lstStyle>
          <a:p>
            <a:pPr>
              <a:defRPr/>
            </a:pPr>
            <a:fld id="{1C6D82B7-4035-9045-9AE9-EA1DA0585EEB}" type="datetimeFigureOut">
              <a:rPr lang="en-US"/>
              <a:pPr>
                <a:defRPr/>
              </a:pPr>
              <a:t>3/14/23</a:t>
            </a:fld>
            <a:endParaRPr lang="en-US"/>
          </a:p>
        </p:txBody>
      </p:sp>
      <p:sp>
        <p:nvSpPr>
          <p:cNvPr id="8" name="Footer Placeholder 4">
            <a:extLst>
              <a:ext uri="{FF2B5EF4-FFF2-40B4-BE49-F238E27FC236}">
                <a16:creationId xmlns:a16="http://schemas.microsoft.com/office/drawing/2014/main" id="{7C29D149-D09C-D2FA-363D-C674764564D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362F11-DABA-A8B9-31D7-8FD399508297}"/>
              </a:ext>
            </a:extLst>
          </p:cNvPr>
          <p:cNvSpPr>
            <a:spLocks noGrp="1"/>
          </p:cNvSpPr>
          <p:nvPr>
            <p:ph type="sldNum" sz="quarter" idx="12"/>
          </p:nvPr>
        </p:nvSpPr>
        <p:spPr/>
        <p:txBody>
          <a:bodyPr/>
          <a:lstStyle>
            <a:lvl1pPr>
              <a:defRPr/>
            </a:lvl1pPr>
          </a:lstStyle>
          <a:p>
            <a:pPr>
              <a:defRPr/>
            </a:pPr>
            <a:fld id="{E6BCBB66-8DA1-0348-BD7A-3A61F531FF6D}" type="slidenum">
              <a:rPr lang="en-US" altLang="en-US"/>
              <a:pPr>
                <a:defRPr/>
              </a:pPr>
              <a:t>‹#›</a:t>
            </a:fld>
            <a:endParaRPr lang="en-US" altLang="en-US"/>
          </a:p>
        </p:txBody>
      </p:sp>
    </p:spTree>
    <p:extLst>
      <p:ext uri="{BB962C8B-B14F-4D97-AF65-F5344CB8AC3E}">
        <p14:creationId xmlns:p14="http://schemas.microsoft.com/office/powerpoint/2010/main" val="396870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A057797-6EE7-6335-2157-E3022689C88F}"/>
              </a:ext>
            </a:extLst>
          </p:cNvPr>
          <p:cNvSpPr>
            <a:spLocks noGrp="1"/>
          </p:cNvSpPr>
          <p:nvPr>
            <p:ph type="dt" sz="half" idx="10"/>
          </p:nvPr>
        </p:nvSpPr>
        <p:spPr/>
        <p:txBody>
          <a:bodyPr/>
          <a:lstStyle>
            <a:lvl1pPr>
              <a:defRPr/>
            </a:lvl1pPr>
          </a:lstStyle>
          <a:p>
            <a:pPr>
              <a:defRPr/>
            </a:pPr>
            <a:fld id="{60BBB1A4-FCAD-CC42-B3E5-9ED790241FA4}" type="datetimeFigureOut">
              <a:rPr lang="en-US"/>
              <a:pPr>
                <a:defRPr/>
              </a:pPr>
              <a:t>3/14/23</a:t>
            </a:fld>
            <a:endParaRPr lang="en-US"/>
          </a:p>
        </p:txBody>
      </p:sp>
      <p:sp>
        <p:nvSpPr>
          <p:cNvPr id="4" name="Footer Placeholder 4">
            <a:extLst>
              <a:ext uri="{FF2B5EF4-FFF2-40B4-BE49-F238E27FC236}">
                <a16:creationId xmlns:a16="http://schemas.microsoft.com/office/drawing/2014/main" id="{C7421B60-5CE1-CD77-CFF6-C0B86A0D718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1C3A1FC-A3E2-DB27-3226-0D3CDF176788}"/>
              </a:ext>
            </a:extLst>
          </p:cNvPr>
          <p:cNvSpPr>
            <a:spLocks noGrp="1"/>
          </p:cNvSpPr>
          <p:nvPr>
            <p:ph type="sldNum" sz="quarter" idx="12"/>
          </p:nvPr>
        </p:nvSpPr>
        <p:spPr/>
        <p:txBody>
          <a:bodyPr/>
          <a:lstStyle>
            <a:lvl1pPr>
              <a:defRPr/>
            </a:lvl1pPr>
          </a:lstStyle>
          <a:p>
            <a:pPr>
              <a:defRPr/>
            </a:pPr>
            <a:fld id="{0632587F-35F1-8545-A489-7073D1EA0C04}" type="slidenum">
              <a:rPr lang="en-US" altLang="en-US"/>
              <a:pPr>
                <a:defRPr/>
              </a:pPr>
              <a:t>‹#›</a:t>
            </a:fld>
            <a:endParaRPr lang="en-US" altLang="en-US"/>
          </a:p>
        </p:txBody>
      </p:sp>
    </p:spTree>
    <p:extLst>
      <p:ext uri="{BB962C8B-B14F-4D97-AF65-F5344CB8AC3E}">
        <p14:creationId xmlns:p14="http://schemas.microsoft.com/office/powerpoint/2010/main" val="379915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4D80A0D-91EF-E378-4F8A-E10FF195C4CB}"/>
              </a:ext>
            </a:extLst>
          </p:cNvPr>
          <p:cNvSpPr>
            <a:spLocks noGrp="1"/>
          </p:cNvSpPr>
          <p:nvPr>
            <p:ph type="dt" sz="half" idx="10"/>
          </p:nvPr>
        </p:nvSpPr>
        <p:spPr/>
        <p:txBody>
          <a:bodyPr/>
          <a:lstStyle>
            <a:lvl1pPr>
              <a:defRPr/>
            </a:lvl1pPr>
          </a:lstStyle>
          <a:p>
            <a:pPr>
              <a:defRPr/>
            </a:pPr>
            <a:fld id="{52189318-54B3-0A4C-A62D-A0AB74610037}" type="datetimeFigureOut">
              <a:rPr lang="en-US"/>
              <a:pPr>
                <a:defRPr/>
              </a:pPr>
              <a:t>3/14/23</a:t>
            </a:fld>
            <a:endParaRPr lang="en-US"/>
          </a:p>
        </p:txBody>
      </p:sp>
      <p:sp>
        <p:nvSpPr>
          <p:cNvPr id="3" name="Footer Placeholder 4">
            <a:extLst>
              <a:ext uri="{FF2B5EF4-FFF2-40B4-BE49-F238E27FC236}">
                <a16:creationId xmlns:a16="http://schemas.microsoft.com/office/drawing/2014/main" id="{E023CC2F-58EA-CFC6-D6DB-B1C4BD7BF1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8E159E-5A63-193E-6B96-079A143BE6EA}"/>
              </a:ext>
            </a:extLst>
          </p:cNvPr>
          <p:cNvSpPr>
            <a:spLocks noGrp="1"/>
          </p:cNvSpPr>
          <p:nvPr>
            <p:ph type="sldNum" sz="quarter" idx="12"/>
          </p:nvPr>
        </p:nvSpPr>
        <p:spPr/>
        <p:txBody>
          <a:bodyPr/>
          <a:lstStyle>
            <a:lvl1pPr>
              <a:defRPr/>
            </a:lvl1pPr>
          </a:lstStyle>
          <a:p>
            <a:pPr>
              <a:defRPr/>
            </a:pPr>
            <a:fld id="{2C262E45-0B29-DF4C-B3E4-4FA6C469AF01}" type="slidenum">
              <a:rPr lang="en-US" altLang="en-US"/>
              <a:pPr>
                <a:defRPr/>
              </a:pPr>
              <a:t>‹#›</a:t>
            </a:fld>
            <a:endParaRPr lang="en-US" altLang="en-US"/>
          </a:p>
        </p:txBody>
      </p:sp>
    </p:spTree>
    <p:extLst>
      <p:ext uri="{BB962C8B-B14F-4D97-AF65-F5344CB8AC3E}">
        <p14:creationId xmlns:p14="http://schemas.microsoft.com/office/powerpoint/2010/main" val="132211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03C782-5725-D857-2751-B38F07F492EA}"/>
              </a:ext>
            </a:extLst>
          </p:cNvPr>
          <p:cNvSpPr>
            <a:spLocks noGrp="1"/>
          </p:cNvSpPr>
          <p:nvPr>
            <p:ph type="dt" sz="half" idx="10"/>
          </p:nvPr>
        </p:nvSpPr>
        <p:spPr/>
        <p:txBody>
          <a:bodyPr/>
          <a:lstStyle>
            <a:lvl1pPr>
              <a:defRPr/>
            </a:lvl1pPr>
          </a:lstStyle>
          <a:p>
            <a:pPr>
              <a:defRPr/>
            </a:pPr>
            <a:fld id="{DFBDF07F-16FC-B549-9F19-97E815C4457A}" type="datetimeFigureOut">
              <a:rPr lang="en-US"/>
              <a:pPr>
                <a:defRPr/>
              </a:pPr>
              <a:t>3/14/23</a:t>
            </a:fld>
            <a:endParaRPr lang="en-US"/>
          </a:p>
        </p:txBody>
      </p:sp>
      <p:sp>
        <p:nvSpPr>
          <p:cNvPr id="6" name="Footer Placeholder 4">
            <a:extLst>
              <a:ext uri="{FF2B5EF4-FFF2-40B4-BE49-F238E27FC236}">
                <a16:creationId xmlns:a16="http://schemas.microsoft.com/office/drawing/2014/main" id="{E13B0AD8-864A-E2FD-ECA3-DD1C68E4173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6F02FE-EBF2-1D61-644D-3004C441639D}"/>
              </a:ext>
            </a:extLst>
          </p:cNvPr>
          <p:cNvSpPr>
            <a:spLocks noGrp="1"/>
          </p:cNvSpPr>
          <p:nvPr>
            <p:ph type="sldNum" sz="quarter" idx="12"/>
          </p:nvPr>
        </p:nvSpPr>
        <p:spPr/>
        <p:txBody>
          <a:bodyPr/>
          <a:lstStyle>
            <a:lvl1pPr>
              <a:defRPr/>
            </a:lvl1pPr>
          </a:lstStyle>
          <a:p>
            <a:pPr>
              <a:defRPr/>
            </a:pPr>
            <a:fld id="{B97650FC-5597-9D49-B057-41FBBDFAEAD2}" type="slidenum">
              <a:rPr lang="en-US" altLang="en-US"/>
              <a:pPr>
                <a:defRPr/>
              </a:pPr>
              <a:t>‹#›</a:t>
            </a:fld>
            <a:endParaRPr lang="en-US" altLang="en-US"/>
          </a:p>
        </p:txBody>
      </p:sp>
    </p:spTree>
    <p:extLst>
      <p:ext uri="{BB962C8B-B14F-4D97-AF65-F5344CB8AC3E}">
        <p14:creationId xmlns:p14="http://schemas.microsoft.com/office/powerpoint/2010/main" val="297225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3C63A1-25CC-C1A9-F5C3-33C6167902EC}"/>
              </a:ext>
            </a:extLst>
          </p:cNvPr>
          <p:cNvSpPr>
            <a:spLocks noGrp="1"/>
          </p:cNvSpPr>
          <p:nvPr>
            <p:ph type="dt" sz="half" idx="10"/>
          </p:nvPr>
        </p:nvSpPr>
        <p:spPr/>
        <p:txBody>
          <a:bodyPr/>
          <a:lstStyle>
            <a:lvl1pPr>
              <a:defRPr/>
            </a:lvl1pPr>
          </a:lstStyle>
          <a:p>
            <a:pPr>
              <a:defRPr/>
            </a:pPr>
            <a:fld id="{97EEA073-8F4E-554A-B46D-D1B9B43CC5CF}" type="datetimeFigureOut">
              <a:rPr lang="en-US"/>
              <a:pPr>
                <a:defRPr/>
              </a:pPr>
              <a:t>3/14/23</a:t>
            </a:fld>
            <a:endParaRPr lang="en-US"/>
          </a:p>
        </p:txBody>
      </p:sp>
      <p:sp>
        <p:nvSpPr>
          <p:cNvPr id="6" name="Footer Placeholder 4">
            <a:extLst>
              <a:ext uri="{FF2B5EF4-FFF2-40B4-BE49-F238E27FC236}">
                <a16:creationId xmlns:a16="http://schemas.microsoft.com/office/drawing/2014/main" id="{9FB67511-76E7-CF32-7C50-BA4418E2AD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A1C8E0-9F6F-4F31-721C-3E0B11C9D966}"/>
              </a:ext>
            </a:extLst>
          </p:cNvPr>
          <p:cNvSpPr>
            <a:spLocks noGrp="1"/>
          </p:cNvSpPr>
          <p:nvPr>
            <p:ph type="sldNum" sz="quarter" idx="12"/>
          </p:nvPr>
        </p:nvSpPr>
        <p:spPr/>
        <p:txBody>
          <a:bodyPr/>
          <a:lstStyle>
            <a:lvl1pPr>
              <a:defRPr/>
            </a:lvl1pPr>
          </a:lstStyle>
          <a:p>
            <a:pPr>
              <a:defRPr/>
            </a:pPr>
            <a:fld id="{21EA14EF-9DCB-034D-A78F-16F4DE49A346}" type="slidenum">
              <a:rPr lang="en-US" altLang="en-US"/>
              <a:pPr>
                <a:defRPr/>
              </a:pPr>
              <a:t>‹#›</a:t>
            </a:fld>
            <a:endParaRPr lang="en-US" altLang="en-US"/>
          </a:p>
        </p:txBody>
      </p:sp>
    </p:spTree>
    <p:extLst>
      <p:ext uri="{BB962C8B-B14F-4D97-AF65-F5344CB8AC3E}">
        <p14:creationId xmlns:p14="http://schemas.microsoft.com/office/powerpoint/2010/main" val="428625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C8DC27C-1893-B1C0-FF29-6803AF3F6C89}"/>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FC3B971-8D80-0A87-FF90-FB37F007C704}"/>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D8F37E-DA9E-19F2-ECB3-59D9B24E9E1E}"/>
              </a:ext>
            </a:extLst>
          </p:cNvPr>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4E889D3-545E-074E-8D6D-B8B091A7AB39}" type="datetimeFigureOut">
              <a:rPr lang="en-US"/>
              <a:pPr>
                <a:defRPr/>
              </a:pPr>
              <a:t>3/14/23</a:t>
            </a:fld>
            <a:endParaRPr lang="en-US"/>
          </a:p>
        </p:txBody>
      </p:sp>
      <p:sp>
        <p:nvSpPr>
          <p:cNvPr id="5" name="Footer Placeholder 4">
            <a:extLst>
              <a:ext uri="{FF2B5EF4-FFF2-40B4-BE49-F238E27FC236}">
                <a16:creationId xmlns:a16="http://schemas.microsoft.com/office/drawing/2014/main" id="{1E956459-DE0C-2E3A-6FFB-E5BF848FC1F1}"/>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66B5CB-55D6-3EC1-17DD-11547A7356F5}"/>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7AD65840-4EBC-4B4D-84E9-0D072ADA8D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gif"/><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wasscleans@aol.com" TargetMode="External"/><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gi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a:extLst>
              <a:ext uri="{FF2B5EF4-FFF2-40B4-BE49-F238E27FC236}">
                <a16:creationId xmlns:a16="http://schemas.microsoft.com/office/drawing/2014/main" id="{CE628753-23C2-3221-99D9-696D255DB98A}"/>
              </a:ext>
            </a:extLst>
          </p:cNvPr>
          <p:cNvSpPr txBox="1">
            <a:spLocks noChangeArrowheads="1"/>
          </p:cNvSpPr>
          <p:nvPr/>
        </p:nvSpPr>
        <p:spPr bwMode="auto">
          <a:xfrm>
            <a:off x="415752" y="422873"/>
            <a:ext cx="61341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rgbClr val="7030A0"/>
                </a:solidFill>
                <a:latin typeface="Edwardian Script ITC" panose="030303020407070D0804" pitchFamily="66" charset="77"/>
              </a:rPr>
              <a:t>Temple </a:t>
            </a:r>
            <a:r>
              <a:rPr lang="en-US" altLang="en-US" sz="4000" b="1" dirty="0" err="1">
                <a:solidFill>
                  <a:srgbClr val="7030A0"/>
                </a:solidFill>
                <a:latin typeface="Edwardian Script ITC" panose="030303020407070D0804" pitchFamily="66" charset="77"/>
              </a:rPr>
              <a:t>BethEl</a:t>
            </a:r>
            <a:r>
              <a:rPr lang="en-US" altLang="en-US" sz="4000" b="1" dirty="0">
                <a:solidFill>
                  <a:srgbClr val="7030A0"/>
                </a:solidFill>
                <a:latin typeface="Edwardian Script ITC" panose="030303020407070D0804" pitchFamily="66" charset="77"/>
              </a:rPr>
              <a:t> Sisterhood</a:t>
            </a:r>
          </a:p>
          <a:p>
            <a:pPr algn="ctr" eaLnBrk="1" hangingPunct="1"/>
            <a:r>
              <a:rPr lang="en-US" altLang="en-US" sz="1600" b="1" dirty="0">
                <a:cs typeface="Arial" panose="020B0604020202020204" pitchFamily="34" charset="0"/>
              </a:rPr>
              <a:t>Sisterhood News – Jan. 2023</a:t>
            </a:r>
          </a:p>
          <a:p>
            <a:pPr algn="ctr" eaLnBrk="1" hangingPunct="1"/>
            <a:r>
              <a:rPr lang="en-US" altLang="en-US" sz="1100" i="1" dirty="0"/>
              <a:t>Our programs are open to Temple members, family and friends.  Please join us.</a:t>
            </a:r>
          </a:p>
          <a:p>
            <a:pPr algn="ctr" eaLnBrk="1" hangingPunct="1"/>
            <a:endParaRPr lang="en-US" altLang="en-US" sz="600" b="1" dirty="0"/>
          </a:p>
        </p:txBody>
      </p:sp>
      <p:sp>
        <p:nvSpPr>
          <p:cNvPr id="12" name="TextBox 11">
            <a:extLst>
              <a:ext uri="{FF2B5EF4-FFF2-40B4-BE49-F238E27FC236}">
                <a16:creationId xmlns:a16="http://schemas.microsoft.com/office/drawing/2014/main" id="{73791A9F-272A-404A-0EA6-FADBEA04D8E3}"/>
              </a:ext>
            </a:extLst>
          </p:cNvPr>
          <p:cNvSpPr txBox="1"/>
          <p:nvPr/>
        </p:nvSpPr>
        <p:spPr>
          <a:xfrm>
            <a:off x="3610791" y="5211901"/>
            <a:ext cx="3124200" cy="3170099"/>
          </a:xfrm>
          <a:prstGeom prst="rect">
            <a:avLst/>
          </a:prstGeom>
          <a:noFill/>
          <a:ln w="38100">
            <a:solidFill>
              <a:schemeClr val="accent2">
                <a:lumMod val="60000"/>
                <a:lumOff val="40000"/>
              </a:schemeClr>
            </a:solidFill>
          </a:ln>
        </p:spPr>
        <p:txBody>
          <a:bodyPr wrap="square">
            <a:spAutoFit/>
          </a:bodyPr>
          <a:lstStyle/>
          <a:p>
            <a:pPr eaLnBrk="1" hangingPunct="1">
              <a:defRPr/>
            </a:pPr>
            <a:r>
              <a:rPr lang="en-US" sz="1400" b="1" dirty="0">
                <a:solidFill>
                  <a:schemeClr val="accent2">
                    <a:lumMod val="75000"/>
                  </a:schemeClr>
                </a:solidFill>
                <a:cs typeface="Arial" panose="020B0604020202020204" pitchFamily="34" charset="0"/>
              </a:rPr>
              <a:t>More Community </a:t>
            </a:r>
          </a:p>
          <a:p>
            <a:pPr eaLnBrk="1" hangingPunct="1">
              <a:defRPr/>
            </a:pPr>
            <a:r>
              <a:rPr lang="en-US" sz="1400" b="1" dirty="0">
                <a:solidFill>
                  <a:schemeClr val="accent2">
                    <a:lumMod val="75000"/>
                  </a:schemeClr>
                </a:solidFill>
                <a:cs typeface="Arial" panose="020B0604020202020204" pitchFamily="34" charset="0"/>
              </a:rPr>
              <a:t>Service</a:t>
            </a:r>
            <a:endParaRPr lang="en-US" sz="1100" dirty="0">
              <a:latin typeface="Urdu Typesetting" panose="020F0502020204030204" pitchFamily="34" charset="0"/>
              <a:cs typeface="Urdu Typesetting" panose="020F0502020204030204" pitchFamily="34" charset="0"/>
            </a:endParaRPr>
          </a:p>
          <a:p>
            <a:pPr algn="ctr" eaLnBrk="1" hangingPunct="1">
              <a:defRPr/>
            </a:pPr>
            <a:r>
              <a:rPr lang="en-US" sz="1400" b="1" dirty="0">
                <a:solidFill>
                  <a:schemeClr val="accent2">
                    <a:lumMod val="75000"/>
                  </a:schemeClr>
                </a:solidFill>
                <a:latin typeface="Urdu Typesetting" panose="020F0502020204030204" pitchFamily="34" charset="0"/>
                <a:cs typeface="Urdu Typesetting" panose="020F0502020204030204" pitchFamily="34" charset="0"/>
              </a:rPr>
              <a:t>Food Collection </a:t>
            </a:r>
          </a:p>
          <a:p>
            <a:pPr algn="ctr" eaLnBrk="1" hangingPunct="1">
              <a:defRPr/>
            </a:pPr>
            <a:r>
              <a:rPr lang="en-US" sz="1100" b="1" dirty="0">
                <a:latin typeface="Urdu Typesetting" panose="020F0502020204030204" pitchFamily="34" charset="0"/>
                <a:cs typeface="Urdu Typesetting" panose="020F0502020204030204" pitchFamily="34" charset="0"/>
              </a:rPr>
              <a:t>for the Brighton Food Cupboard</a:t>
            </a:r>
            <a:r>
              <a:rPr lang="en-US" sz="1100" dirty="0">
                <a:latin typeface="Urdu Typesetting" panose="020F0502020204030204" pitchFamily="34" charset="0"/>
                <a:cs typeface="Urdu Typesetting" panose="020F0502020204030204" pitchFamily="34" charset="0"/>
              </a:rPr>
              <a:t>.</a:t>
            </a:r>
          </a:p>
          <a:p>
            <a:r>
              <a:rPr lang="en-US" sz="1100" b="1" i="1" u="sng" dirty="0">
                <a:latin typeface="Urdu Typesetting" panose="03020402040406030203" pitchFamily="66" charset="-78"/>
                <a:cs typeface="Urdu Typesetting" panose="03020402040406030203" pitchFamily="66" charset="-78"/>
              </a:rPr>
              <a:t>Wanted</a:t>
            </a:r>
            <a:r>
              <a:rPr lang="en-US" sz="1100" i="1" u="sng" dirty="0">
                <a:latin typeface="Urdu Typesetting" panose="03020402040406030203" pitchFamily="66" charset="-78"/>
                <a:cs typeface="Urdu Typesetting" panose="03020402040406030203" pitchFamily="66" charset="-78"/>
              </a:rPr>
              <a:t>: </a:t>
            </a:r>
            <a:r>
              <a:rPr lang="en-US" sz="1100" dirty="0">
                <a:latin typeface="Urdu Typesetting" panose="03020402040406030203" pitchFamily="66" charset="-78"/>
                <a:cs typeface="Urdu Typesetting" panose="03020402040406030203" pitchFamily="66" charset="-78"/>
              </a:rPr>
              <a:t>  </a:t>
            </a:r>
            <a:r>
              <a:rPr lang="en-US" sz="1100" i="0" dirty="0">
                <a:solidFill>
                  <a:srgbClr val="222222"/>
                </a:solidFill>
                <a:effectLst/>
                <a:latin typeface="Urdu Typesetting" panose="03020402040406030203" pitchFamily="66" charset="-78"/>
                <a:cs typeface="Urdu Typesetting" panose="03020402040406030203" pitchFamily="66" charset="-78"/>
              </a:rPr>
              <a:t>Cereal, Pasta, Pasta Sauce, Rice, Peanut Butter, Tuna, </a:t>
            </a:r>
            <a:r>
              <a:rPr lang="en-US" sz="1100" dirty="0">
                <a:solidFill>
                  <a:srgbClr val="222222"/>
                </a:solidFill>
                <a:latin typeface="Urdu Typesetting" panose="03020402040406030203" pitchFamily="66" charset="-78"/>
                <a:cs typeface="Urdu Typesetting" panose="03020402040406030203" pitchFamily="66" charset="-78"/>
              </a:rPr>
              <a:t>Mayonnaise, </a:t>
            </a:r>
            <a:r>
              <a:rPr lang="en-US" sz="1100" i="0" dirty="0">
                <a:solidFill>
                  <a:srgbClr val="222222"/>
                </a:solidFill>
                <a:effectLst/>
                <a:latin typeface="Urdu Typesetting" panose="03020402040406030203" pitchFamily="66" charset="-78"/>
                <a:cs typeface="Urdu Typesetting" panose="03020402040406030203" pitchFamily="66" charset="-78"/>
              </a:rPr>
              <a:t>Canned Vegetables, </a:t>
            </a:r>
          </a:p>
          <a:p>
            <a:r>
              <a:rPr lang="en-US" sz="1100" i="0" dirty="0">
                <a:solidFill>
                  <a:srgbClr val="222222"/>
                </a:solidFill>
                <a:effectLst/>
                <a:latin typeface="Urdu Typesetting" panose="03020402040406030203" pitchFamily="66" charset="-78"/>
                <a:cs typeface="Urdu Typesetting" panose="03020402040406030203" pitchFamily="66" charset="-78"/>
              </a:rPr>
              <a:t>Canned Fruit ,  Canned Soup , Canned or Boxed Juice,  Healthy Snacks</a:t>
            </a:r>
            <a:endParaRPr lang="en-US" sz="1100" dirty="0">
              <a:latin typeface="Urdu Typesetting" panose="03020402040406030203" pitchFamily="66" charset="-78"/>
              <a:cs typeface="Urdu Typesetting" panose="03020402040406030203" pitchFamily="66" charset="-78"/>
            </a:endParaRPr>
          </a:p>
          <a:p>
            <a:endParaRPr lang="en-US" sz="600" dirty="0">
              <a:latin typeface="Urdu Typesetting" panose="03020402040406030203" pitchFamily="66" charset="-78"/>
              <a:cs typeface="Urdu Typesetting" panose="03020402040406030203" pitchFamily="66" charset="-78"/>
            </a:endParaRPr>
          </a:p>
          <a:p>
            <a:pPr algn="ctr"/>
            <a:r>
              <a:rPr lang="en-US" sz="1400" b="1" dirty="0">
                <a:solidFill>
                  <a:schemeClr val="accent2">
                    <a:lumMod val="75000"/>
                  </a:schemeClr>
                </a:solidFill>
                <a:latin typeface="Urdu Typesetting" panose="03020402040406030203" pitchFamily="66" charset="-78"/>
                <a:cs typeface="Urdu Typesetting" panose="03020402040406030203" pitchFamily="66" charset="-78"/>
              </a:rPr>
              <a:t>Winter Coat Donation </a:t>
            </a:r>
          </a:p>
          <a:p>
            <a:pPr algn="ctr"/>
            <a:r>
              <a:rPr lang="en-US" sz="1100" b="1" dirty="0">
                <a:latin typeface="Urdu Typesetting" panose="03020402040406030203" pitchFamily="66" charset="-78"/>
                <a:cs typeface="Urdu Typesetting" panose="03020402040406030203" pitchFamily="66" charset="-78"/>
              </a:rPr>
              <a:t>for Brighton Your Wardrobe</a:t>
            </a:r>
            <a:r>
              <a:rPr lang="en-US" sz="1100" dirty="0">
                <a:latin typeface="Urdu Typesetting" panose="03020402040406030203" pitchFamily="66" charset="-78"/>
                <a:cs typeface="Urdu Typesetting" panose="03020402040406030203" pitchFamily="66" charset="-78"/>
              </a:rPr>
              <a:t>.</a:t>
            </a:r>
          </a:p>
          <a:p>
            <a:r>
              <a:rPr lang="en-US" sz="1100" b="1" i="1" u="sng" dirty="0">
                <a:latin typeface="Urdu Typesetting" panose="03020402040406030203" pitchFamily="66" charset="-78"/>
                <a:cs typeface="Urdu Typesetting" panose="03020402040406030203" pitchFamily="66" charset="-78"/>
              </a:rPr>
              <a:t>Wanted:</a:t>
            </a:r>
            <a:r>
              <a:rPr lang="en-US" sz="1100" dirty="0">
                <a:latin typeface="Urdu Typesetting" panose="03020402040406030203" pitchFamily="66" charset="-78"/>
                <a:cs typeface="Urdu Typesetting" panose="03020402040406030203" pitchFamily="66" charset="-78"/>
              </a:rPr>
              <a:t>    Gently used warm Coats, Gloves, Boots, Hats, children through adult.  </a:t>
            </a:r>
          </a:p>
          <a:p>
            <a:endParaRPr lang="en-US" sz="600" b="1" dirty="0">
              <a:solidFill>
                <a:schemeClr val="accent2">
                  <a:lumMod val="75000"/>
                </a:schemeClr>
              </a:solidFill>
              <a:cs typeface="Arial" panose="020B0604020202020204" pitchFamily="34" charset="0"/>
            </a:endParaRPr>
          </a:p>
          <a:p>
            <a:pPr algn="ctr" eaLnBrk="1" hangingPunct="1">
              <a:defRPr/>
            </a:pPr>
            <a:r>
              <a:rPr lang="en-US" sz="1100" b="1" i="1" dirty="0">
                <a:latin typeface="Urdu Typesetting" panose="020F0502020204030204" pitchFamily="34" charset="0"/>
                <a:cs typeface="Urdu Typesetting" panose="020F0502020204030204" pitchFamily="34" charset="0"/>
              </a:rPr>
              <a:t>Support Sisterhood’s growing portfolio.</a:t>
            </a:r>
          </a:p>
          <a:p>
            <a:pPr algn="ctr" eaLnBrk="1" hangingPunct="1">
              <a:defRPr/>
            </a:pPr>
            <a:r>
              <a:rPr lang="en-US" sz="1100" dirty="0">
                <a:latin typeface="Urdu Typesetting" panose="020F0502020204030204" pitchFamily="34" charset="0"/>
                <a:cs typeface="Urdu Typesetting" panose="020F0502020204030204" pitchFamily="34" charset="0"/>
              </a:rPr>
              <a:t>Collection containers are  near the Chapel.</a:t>
            </a:r>
          </a:p>
          <a:p>
            <a:pPr algn="ctr" eaLnBrk="1" hangingPunct="1">
              <a:defRPr/>
            </a:pPr>
            <a:r>
              <a:rPr lang="en-US" sz="1100" dirty="0">
                <a:latin typeface="Urdu Typesetting" panose="020F0502020204030204" pitchFamily="34" charset="0"/>
                <a:cs typeface="Urdu Typesetting" panose="020F0502020204030204" pitchFamily="34" charset="0"/>
              </a:rPr>
              <a:t>Bring an item whenever you come to synagogue.</a:t>
            </a:r>
            <a:endParaRPr lang="en-US" sz="1100" b="1" dirty="0">
              <a:solidFill>
                <a:schemeClr val="accent2">
                  <a:lumMod val="75000"/>
                </a:schemeClr>
              </a:solidFill>
              <a:cs typeface="Arial" panose="020B0604020202020204" pitchFamily="34" charset="0"/>
            </a:endParaRPr>
          </a:p>
          <a:p>
            <a:pPr algn="ctr"/>
            <a:r>
              <a:rPr lang="en-US" sz="1100" b="1" dirty="0">
                <a:solidFill>
                  <a:schemeClr val="accent2">
                    <a:lumMod val="75000"/>
                  </a:schemeClr>
                </a:solidFill>
                <a:cs typeface="Arial" panose="020B0604020202020204" pitchFamily="34" charset="0"/>
              </a:rPr>
              <a:t>Tikkun Olam</a:t>
            </a:r>
          </a:p>
        </p:txBody>
      </p:sp>
      <p:sp>
        <p:nvSpPr>
          <p:cNvPr id="7" name="TextBox 6">
            <a:extLst>
              <a:ext uri="{FF2B5EF4-FFF2-40B4-BE49-F238E27FC236}">
                <a16:creationId xmlns:a16="http://schemas.microsoft.com/office/drawing/2014/main" id="{B1361A13-B8E7-09A5-12A7-B7A430FEDDE9}"/>
              </a:ext>
            </a:extLst>
          </p:cNvPr>
          <p:cNvSpPr txBox="1"/>
          <p:nvPr/>
        </p:nvSpPr>
        <p:spPr>
          <a:xfrm>
            <a:off x="256986" y="1564481"/>
            <a:ext cx="3086100" cy="3693319"/>
          </a:xfrm>
          <a:prstGeom prst="rect">
            <a:avLst/>
          </a:prstGeom>
          <a:noFill/>
          <a:ln w="38100">
            <a:solidFill>
              <a:srgbClr val="7030A0"/>
            </a:solidFill>
          </a:ln>
        </p:spPr>
        <p:txBody>
          <a:bodyPr wrap="square">
            <a:spAutoFit/>
          </a:bodyPr>
          <a:lstStyle/>
          <a:p>
            <a:pPr algn="r" eaLnBrk="1" hangingPunct="1">
              <a:defRPr/>
            </a:pPr>
            <a:r>
              <a:rPr lang="en-US" sz="1400" b="1" dirty="0">
                <a:latin typeface="Urdu Typesetting" panose="020F0502020204030204" pitchFamily="34" charset="0"/>
                <a:cs typeface="Urdu Typesetting" panose="020F0502020204030204" pitchFamily="34" charset="0"/>
              </a:rPr>
              <a:t>Please join us for</a:t>
            </a:r>
            <a:endParaRPr lang="en-US" sz="1400" b="1" dirty="0">
              <a:cs typeface="Arial" panose="020B0604020202020204" pitchFamily="34" charset="0"/>
            </a:endParaRPr>
          </a:p>
          <a:p>
            <a:pPr algn="r" eaLnBrk="1" hangingPunct="1">
              <a:defRPr/>
            </a:pPr>
            <a:r>
              <a:rPr lang="en-US" b="1" dirty="0">
                <a:solidFill>
                  <a:srgbClr val="7030A0"/>
                </a:solidFill>
                <a:cs typeface="Arial" panose="020B0604020202020204" pitchFamily="34" charset="0"/>
              </a:rPr>
              <a:t>Sisterhood </a:t>
            </a:r>
          </a:p>
          <a:p>
            <a:pPr algn="r" eaLnBrk="1" hangingPunct="1">
              <a:defRPr/>
            </a:pPr>
            <a:r>
              <a:rPr lang="en-US" b="1" dirty="0">
                <a:solidFill>
                  <a:srgbClr val="7030A0"/>
                </a:solidFill>
                <a:cs typeface="Arial" panose="020B0604020202020204" pitchFamily="34" charset="0"/>
              </a:rPr>
              <a:t>Shabbat</a:t>
            </a:r>
          </a:p>
          <a:p>
            <a:pPr algn="r" eaLnBrk="1" hangingPunct="1">
              <a:defRPr/>
            </a:pPr>
            <a:r>
              <a:rPr lang="en-US" sz="1100" dirty="0">
                <a:highlight>
                  <a:srgbClr val="FFFF00"/>
                </a:highlight>
                <a:latin typeface="Urdu Typesetting" panose="020F0502020204030204" pitchFamily="34" charset="0"/>
                <a:cs typeface="Urdu Typesetting" panose="020F0502020204030204" pitchFamily="34" charset="0"/>
              </a:rPr>
              <a:t>January 21, 2023</a:t>
            </a:r>
          </a:p>
          <a:p>
            <a:pPr algn="ctr" eaLnBrk="1" hangingPunct="1">
              <a:defRPr/>
            </a:pPr>
            <a:endParaRPr lang="en-US" sz="1100" dirty="0">
              <a:latin typeface="Urdu Typesetting" panose="020F0502020204030204" pitchFamily="34" charset="0"/>
              <a:cs typeface="Urdu Typesetting" panose="020F0502020204030204" pitchFamily="34" charset="0"/>
            </a:endParaRPr>
          </a:p>
          <a:p>
            <a:pPr algn="ctr" eaLnBrk="1" hangingPunct="1">
              <a:defRPr/>
            </a:pPr>
            <a:r>
              <a:rPr lang="en-US" sz="1400" b="1" dirty="0">
                <a:latin typeface="Urdu Typesetting" panose="020F0502020204030204" pitchFamily="34" charset="0"/>
                <a:cs typeface="Urdu Typesetting" panose="020F0502020204030204" pitchFamily="34" charset="0"/>
              </a:rPr>
              <a:t>Please join us for  Shabbat morning service and kiddush, as we celebrate our Sisterhood’s 103</a:t>
            </a:r>
            <a:r>
              <a:rPr lang="en-US" sz="1400" b="1" baseline="30000" dirty="0">
                <a:latin typeface="Urdu Typesetting" panose="020F0502020204030204" pitchFamily="34" charset="0"/>
                <a:cs typeface="Urdu Typesetting" panose="020F0502020204030204" pitchFamily="34" charset="0"/>
              </a:rPr>
              <a:t>rd</a:t>
            </a:r>
            <a:r>
              <a:rPr lang="en-US" sz="1400" b="1" dirty="0">
                <a:latin typeface="Urdu Typesetting" panose="020F0502020204030204" pitchFamily="34" charset="0"/>
                <a:cs typeface="Urdu Typesetting" panose="020F0502020204030204" pitchFamily="34" charset="0"/>
              </a:rPr>
              <a:t> anniversary.</a:t>
            </a:r>
          </a:p>
          <a:p>
            <a:pPr eaLnBrk="1" hangingPunct="1">
              <a:defRPr/>
            </a:pPr>
            <a:endParaRPr lang="en-US" sz="600" dirty="0">
              <a:latin typeface="Urdu Typesetting" panose="020F0502020204030204" pitchFamily="34" charset="0"/>
              <a:cs typeface="Urdu Typesetting" panose="020F0502020204030204" pitchFamily="34" charset="0"/>
            </a:endParaRPr>
          </a:p>
          <a:p>
            <a:pPr eaLnBrk="1" hangingPunct="1">
              <a:defRPr/>
            </a:pPr>
            <a:r>
              <a:rPr lang="en-US" sz="1200" dirty="0">
                <a:latin typeface="Urdu Typesetting" panose="020F0502020204030204" pitchFamily="34" charset="0"/>
                <a:cs typeface="Urdu Typesetting" panose="020F0502020204030204" pitchFamily="34" charset="0"/>
              </a:rPr>
              <a:t>Kvell, along with our Sisterhood members, and members of Temple Beth Am and Temple Beth David.  About three dozen learned women will help lead , and participate in, our service. </a:t>
            </a:r>
          </a:p>
          <a:p>
            <a:pPr eaLnBrk="1" hangingPunct="1">
              <a:defRPr/>
            </a:pPr>
            <a:endParaRPr lang="en-US" sz="600" dirty="0">
              <a:latin typeface="Urdu Typesetting" panose="020F0502020204030204" pitchFamily="34" charset="0"/>
              <a:cs typeface="Urdu Typesetting" panose="020F0502020204030204" pitchFamily="34" charset="0"/>
            </a:endParaRPr>
          </a:p>
          <a:p>
            <a:pPr eaLnBrk="1" hangingPunct="1">
              <a:defRPr/>
            </a:pPr>
            <a:r>
              <a:rPr lang="en-US" sz="1100" dirty="0">
                <a:latin typeface="Urdu Typesetting" panose="020F0502020204030204" pitchFamily="34" charset="0"/>
                <a:cs typeface="Urdu Typesetting" panose="020F0502020204030204" pitchFamily="34" charset="0"/>
              </a:rPr>
              <a:t> </a:t>
            </a:r>
            <a:r>
              <a:rPr lang="en-US" sz="1200" dirty="0">
                <a:latin typeface="Urdu Typesetting" panose="020F0502020204030204" pitchFamily="34" charset="0"/>
                <a:cs typeface="Urdu Typesetting" panose="020F0502020204030204" pitchFamily="34" charset="0"/>
              </a:rPr>
              <a:t>We will be joined by Rabbi-Cantor Penny Myers of Buffalo, who will lead the Friday night  service, and take a leading role during the Saturday morning service.  </a:t>
            </a:r>
          </a:p>
        </p:txBody>
      </p:sp>
      <p:pic>
        <p:nvPicPr>
          <p:cNvPr id="1038" name="Picture 14">
            <a:extLst>
              <a:ext uri="{FF2B5EF4-FFF2-40B4-BE49-F238E27FC236}">
                <a16:creationId xmlns:a16="http://schemas.microsoft.com/office/drawing/2014/main" id="{8FFEDB61-ADC2-59A4-C8AD-C3C0AF28E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3276599"/>
            <a:ext cx="685785" cy="457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9A8580-0D77-59F3-BB07-823417A2750A}"/>
              </a:ext>
            </a:extLst>
          </p:cNvPr>
          <p:cNvSpPr txBox="1"/>
          <p:nvPr/>
        </p:nvSpPr>
        <p:spPr>
          <a:xfrm>
            <a:off x="2209800" y="8639145"/>
            <a:ext cx="3770853" cy="400110"/>
          </a:xfrm>
          <a:prstGeom prst="rect">
            <a:avLst/>
          </a:prstGeom>
          <a:noFill/>
        </p:spPr>
        <p:txBody>
          <a:bodyPr wrap="square" rtlCol="0">
            <a:spAutoFit/>
          </a:bodyPr>
          <a:lstStyle/>
          <a:p>
            <a:pPr algn="ctr"/>
            <a:r>
              <a:rPr lang="en-US" sz="2000" dirty="0">
                <a:solidFill>
                  <a:srgbClr val="7030A0"/>
                </a:solidFill>
                <a:latin typeface="Algerian" pitchFamily="82" charset="77"/>
              </a:rPr>
              <a:t>HAPPY (secular) NEW YEAR</a:t>
            </a:r>
            <a:endParaRPr lang="en-US" sz="1200" dirty="0">
              <a:solidFill>
                <a:srgbClr val="7030A0"/>
              </a:solidFill>
              <a:latin typeface="Algerian" pitchFamily="82" charset="77"/>
            </a:endParaRPr>
          </a:p>
        </p:txBody>
      </p:sp>
      <p:pic>
        <p:nvPicPr>
          <p:cNvPr id="1026" name="Picture 2">
            <a:extLst>
              <a:ext uri="{FF2B5EF4-FFF2-40B4-BE49-F238E27FC236}">
                <a16:creationId xmlns:a16="http://schemas.microsoft.com/office/drawing/2014/main" id="{56A43C28-2082-A896-F60D-012ED06C7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A23888C-171A-9FDA-DACC-C700A8888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603293-1539-D349-19B5-20C4119F8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F6CA4DB8-710B-AE0E-56A1-C489CD74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3C0AC5D-367B-C4E3-0024-BDA2F1D14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6DBDEE74-C2DE-3955-3E7D-8207A335F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B17CF8C-DCCA-2E28-CAFF-5295691FB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815D80B-E4DD-899A-129A-2749186B49D0}"/>
              </a:ext>
            </a:extLst>
          </p:cNvPr>
          <p:cNvSpPr txBox="1"/>
          <p:nvPr/>
        </p:nvSpPr>
        <p:spPr>
          <a:xfrm>
            <a:off x="3610791" y="1567458"/>
            <a:ext cx="3124200" cy="3385542"/>
          </a:xfrm>
          <a:prstGeom prst="rect">
            <a:avLst/>
          </a:prstGeom>
          <a:noFill/>
          <a:ln w="38100">
            <a:solidFill>
              <a:schemeClr val="accent2">
                <a:lumMod val="60000"/>
                <a:lumOff val="40000"/>
              </a:schemeClr>
            </a:solidFill>
          </a:ln>
        </p:spPr>
        <p:txBody>
          <a:bodyPr wrap="square">
            <a:spAutoFit/>
          </a:bodyPr>
          <a:lstStyle/>
          <a:p>
            <a:pPr algn="ctr" eaLnBrk="1" hangingPunct="1">
              <a:defRPr/>
            </a:pPr>
            <a:r>
              <a:rPr lang="en-US" sz="1600" b="1" dirty="0">
                <a:solidFill>
                  <a:schemeClr val="accent2">
                    <a:lumMod val="75000"/>
                  </a:schemeClr>
                </a:solidFill>
                <a:cs typeface="Arial" panose="020B0604020202020204" pitchFamily="34" charset="0"/>
              </a:rPr>
              <a:t>P.A.D. Project</a:t>
            </a:r>
          </a:p>
          <a:p>
            <a:pPr algn="ctr" eaLnBrk="1" hangingPunct="1">
              <a:defRPr/>
            </a:pPr>
            <a:r>
              <a:rPr lang="en-US" sz="1200" b="1" dirty="0">
                <a:latin typeface="Urdu Typesetting" panose="03020402040406030203" pitchFamily="66" charset="-78"/>
                <a:cs typeface="Urdu Typesetting" panose="03020402040406030203" pitchFamily="66" charset="-78"/>
              </a:rPr>
              <a:t>Partnering with NCJW, Greater Rochester Section, supporting teens and women  in the Rochester area.</a:t>
            </a:r>
          </a:p>
          <a:p>
            <a:pPr algn="ctr" eaLnBrk="1" hangingPunct="1">
              <a:defRPr/>
            </a:pPr>
            <a:r>
              <a:rPr lang="en-US" sz="600" dirty="0">
                <a:latin typeface="Urdu Typesetting" panose="03020402040406030203" pitchFamily="66" charset="-78"/>
                <a:cs typeface="Urdu Typesetting" panose="03020402040406030203" pitchFamily="66" charset="-78"/>
              </a:rPr>
              <a:t>.</a:t>
            </a:r>
          </a:p>
          <a:p>
            <a:r>
              <a:rPr lang="en-US" sz="1200" b="1" i="1" u="sng" dirty="0">
                <a:latin typeface="Urdu Typesetting" panose="03020402040406030203" pitchFamily="66" charset="-78"/>
                <a:cs typeface="Urdu Typesetting" panose="03020402040406030203" pitchFamily="66" charset="-78"/>
              </a:rPr>
              <a:t>Wanted</a:t>
            </a:r>
            <a:r>
              <a:rPr lang="en-US" sz="1200" i="1" u="sng" dirty="0">
                <a:latin typeface="Urdu Typesetting" panose="03020402040406030203" pitchFamily="66" charset="-78"/>
                <a:cs typeface="Urdu Typesetting" panose="03020402040406030203" pitchFamily="66" charset="-78"/>
              </a:rPr>
              <a:t>: </a:t>
            </a:r>
            <a:r>
              <a:rPr lang="en-US" sz="1200" dirty="0">
                <a:latin typeface="Urdu Typesetting" panose="03020402040406030203" pitchFamily="66" charset="-78"/>
                <a:cs typeface="Urdu Typesetting" panose="03020402040406030203" pitchFamily="66" charset="-78"/>
              </a:rPr>
              <a:t>  </a:t>
            </a:r>
            <a:r>
              <a:rPr lang="en-US" sz="1200" i="0" dirty="0">
                <a:solidFill>
                  <a:srgbClr val="222222"/>
                </a:solidFill>
                <a:effectLst/>
                <a:latin typeface="Urdu Typesetting" panose="03020402040406030203" pitchFamily="66" charset="-78"/>
                <a:cs typeface="Urdu Typesetting" panose="03020402040406030203" pitchFamily="66" charset="-78"/>
              </a:rPr>
              <a:t>Feminine hygiene products, or dollars.  </a:t>
            </a:r>
          </a:p>
          <a:p>
            <a:pPr marL="171450" indent="-171450">
              <a:buFontTx/>
              <a:buChar char="-"/>
            </a:pPr>
            <a:r>
              <a:rPr lang="en-US" sz="1200" dirty="0">
                <a:solidFill>
                  <a:srgbClr val="222222"/>
                </a:solidFill>
                <a:latin typeface="Urdu Typesetting" panose="03020402040406030203" pitchFamily="66" charset="-78"/>
                <a:cs typeface="Urdu Typesetting" panose="03020402040406030203" pitchFamily="66" charset="-78"/>
              </a:rPr>
              <a:t>Drop feminine  products in the collection barrel next to the Chapel, or</a:t>
            </a:r>
          </a:p>
          <a:p>
            <a:pPr marL="171450" indent="-171450">
              <a:buFontTx/>
              <a:buChar char="-"/>
            </a:pPr>
            <a:r>
              <a:rPr lang="en-US" sz="1200" i="0" dirty="0">
                <a:solidFill>
                  <a:srgbClr val="222222"/>
                </a:solidFill>
                <a:effectLst/>
                <a:latin typeface="Urdu Typesetting" panose="03020402040406030203" pitchFamily="66" charset="-78"/>
                <a:cs typeface="Urdu Typesetting" panose="03020402040406030203" pitchFamily="66" charset="-78"/>
              </a:rPr>
              <a:t>Send a donation to TBE Sisterhood, 139 Winton Road south, Rochester 14610.  Add a note that it’s for P.A.D.  We will buy products for you.</a:t>
            </a:r>
          </a:p>
          <a:p>
            <a:endParaRPr lang="en-US" sz="1200" b="1" dirty="0">
              <a:solidFill>
                <a:srgbClr val="222222"/>
              </a:solidFill>
              <a:latin typeface="Urdu Typesetting" panose="03020402040406030203" pitchFamily="66" charset="-78"/>
              <a:cs typeface="Urdu Typesetting" panose="03020402040406030203" pitchFamily="66" charset="-78"/>
            </a:endParaRPr>
          </a:p>
          <a:p>
            <a:r>
              <a:rPr lang="en-US" sz="1200" b="1" i="1" u="sng" dirty="0">
                <a:highlight>
                  <a:srgbClr val="FFFF00"/>
                </a:highlight>
                <a:latin typeface="Urdu Typesetting" panose="03020402040406030203" pitchFamily="66" charset="-78"/>
                <a:cs typeface="Urdu Typesetting" panose="03020402040406030203" pitchFamily="66" charset="-78"/>
              </a:rPr>
              <a:t>Save the Date</a:t>
            </a:r>
            <a:r>
              <a:rPr lang="en-US" sz="1200" i="1" u="sng" dirty="0">
                <a:highlight>
                  <a:srgbClr val="FFFF00"/>
                </a:highlight>
                <a:latin typeface="Urdu Typesetting" panose="03020402040406030203" pitchFamily="66" charset="-78"/>
                <a:cs typeface="Urdu Typesetting" panose="03020402040406030203" pitchFamily="66" charset="-78"/>
              </a:rPr>
              <a:t>:</a:t>
            </a:r>
            <a:r>
              <a:rPr lang="en-US" sz="1200" i="1" dirty="0">
                <a:highlight>
                  <a:srgbClr val="FFFF00"/>
                </a:highlight>
                <a:latin typeface="Urdu Typesetting" panose="03020402040406030203" pitchFamily="66" charset="-78"/>
                <a:cs typeface="Urdu Typesetting" panose="03020402040406030203" pitchFamily="66" charset="-78"/>
              </a:rPr>
              <a:t>   </a:t>
            </a:r>
            <a:r>
              <a:rPr lang="en-US" sz="1200" dirty="0">
                <a:highlight>
                  <a:srgbClr val="FFFF00"/>
                </a:highlight>
                <a:latin typeface="Urdu Typesetting" panose="03020402040406030203" pitchFamily="66" charset="-78"/>
                <a:cs typeface="Urdu Typesetting" panose="03020402040406030203" pitchFamily="66" charset="-78"/>
              </a:rPr>
              <a:t>Next party to assemble PAD Kits is February 19, 2023, 10 am</a:t>
            </a:r>
            <a:r>
              <a:rPr lang="en-US" sz="1200" dirty="0">
                <a:latin typeface="Urdu Typesetting" panose="03020402040406030203" pitchFamily="66" charset="-78"/>
                <a:cs typeface="Urdu Typesetting" panose="03020402040406030203" pitchFamily="66" charset="-78"/>
              </a:rPr>
              <a:t>.  Please join us!  We need you.  It’s fun and it  </a:t>
            </a:r>
          </a:p>
          <a:p>
            <a:r>
              <a:rPr lang="en-US" sz="1200" dirty="0">
                <a:latin typeface="Urdu Typesetting" panose="03020402040406030203" pitchFamily="66" charset="-78"/>
                <a:cs typeface="Urdu Typesetting" panose="03020402040406030203" pitchFamily="66" charset="-78"/>
              </a:rPr>
              <a:t>will only take an hour.</a:t>
            </a:r>
          </a:p>
        </p:txBody>
      </p:sp>
      <p:pic>
        <p:nvPicPr>
          <p:cNvPr id="11" name="Graphic 10" descr="Fireworks with solid fill">
            <a:extLst>
              <a:ext uri="{FF2B5EF4-FFF2-40B4-BE49-F238E27FC236}">
                <a16:creationId xmlns:a16="http://schemas.microsoft.com/office/drawing/2014/main" id="{F3E75F97-89AB-F7B5-C350-7BD9DF0F6F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4000" y="8306520"/>
            <a:ext cx="837480" cy="837480"/>
          </a:xfrm>
          <a:prstGeom prst="rect">
            <a:avLst/>
          </a:prstGeom>
        </p:spPr>
      </p:pic>
      <p:sp>
        <p:nvSpPr>
          <p:cNvPr id="15" name="TextBox 14">
            <a:extLst>
              <a:ext uri="{FF2B5EF4-FFF2-40B4-BE49-F238E27FC236}">
                <a16:creationId xmlns:a16="http://schemas.microsoft.com/office/drawing/2014/main" id="{853D92AB-B2BC-1CA9-9F2B-CD5FB458F075}"/>
              </a:ext>
            </a:extLst>
          </p:cNvPr>
          <p:cNvSpPr txBox="1"/>
          <p:nvPr/>
        </p:nvSpPr>
        <p:spPr>
          <a:xfrm>
            <a:off x="256986" y="5396567"/>
            <a:ext cx="3086100" cy="2985433"/>
          </a:xfrm>
          <a:prstGeom prst="rect">
            <a:avLst/>
          </a:prstGeom>
          <a:noFill/>
          <a:ln w="38100">
            <a:solidFill>
              <a:srgbClr val="00B050"/>
            </a:solidFill>
          </a:ln>
        </p:spPr>
        <p:txBody>
          <a:bodyPr wrap="square">
            <a:spAutoFit/>
          </a:bodyPr>
          <a:lstStyle/>
          <a:p>
            <a:pPr algn="ctr" eaLnBrk="1" hangingPunct="1">
              <a:defRPr/>
            </a:pPr>
            <a:r>
              <a:rPr lang="en-US" sz="1600" b="1" dirty="0">
                <a:solidFill>
                  <a:srgbClr val="00B050"/>
                </a:solidFill>
                <a:cs typeface="Arial" panose="020B0604020202020204" pitchFamily="34" charset="0"/>
              </a:rPr>
              <a:t>College </a:t>
            </a:r>
          </a:p>
          <a:p>
            <a:pPr algn="ctr" eaLnBrk="1" hangingPunct="1">
              <a:defRPr/>
            </a:pPr>
            <a:r>
              <a:rPr lang="en-US" sz="1600" b="1" dirty="0">
                <a:solidFill>
                  <a:srgbClr val="00B050"/>
                </a:solidFill>
                <a:cs typeface="Arial" panose="020B0604020202020204" pitchFamily="34" charset="0"/>
              </a:rPr>
              <a:t>“Care Packages”</a:t>
            </a:r>
          </a:p>
          <a:p>
            <a:pPr eaLnBrk="1" hangingPunct="1">
              <a:defRPr/>
            </a:pPr>
            <a:endParaRPr lang="en-US" sz="600" dirty="0">
              <a:solidFill>
                <a:srgbClr val="0070C0"/>
              </a:solidFill>
              <a:latin typeface="Urdu Typesetting" panose="020F0502020204030204" pitchFamily="34" charset="0"/>
              <a:cs typeface="Urdu Typesetting" panose="020F0502020204030204" pitchFamily="34" charset="0"/>
            </a:endParaRPr>
          </a:p>
          <a:p>
            <a:pPr eaLnBrk="1" hangingPunct="1">
              <a:defRPr/>
            </a:pPr>
            <a:r>
              <a:rPr lang="en-US" sz="1200" dirty="0">
                <a:latin typeface="Urdu Typesetting" panose="020F0502020204030204" pitchFamily="34" charset="0"/>
                <a:cs typeface="Urdu Typesetting" panose="020F0502020204030204" pitchFamily="34" charset="0"/>
              </a:rPr>
              <a:t>Do you have a child or grandchild in college this year?  Sisterhood would like to send a “care package” to them, to let them know we are thinking about them.  We plan to send the packages this winter, prior to Pesach.  This program is free and open to Temple Beth El Sisterhood members in good standing.</a:t>
            </a:r>
          </a:p>
          <a:p>
            <a:pPr eaLnBrk="1" hangingPunct="1">
              <a:defRPr/>
            </a:pPr>
            <a:endParaRPr lang="en-US" sz="600" dirty="0">
              <a:latin typeface="Urdu Typesetting" panose="020F0502020204030204" pitchFamily="34" charset="0"/>
              <a:cs typeface="Urdu Typesetting" panose="020F0502020204030204" pitchFamily="34" charset="0"/>
            </a:endParaRPr>
          </a:p>
          <a:p>
            <a:pPr eaLnBrk="1" hangingPunct="1">
              <a:defRPr/>
            </a:pPr>
            <a:r>
              <a:rPr lang="en-US" sz="1100" dirty="0">
                <a:latin typeface="Urdu Typesetting" panose="020F0502020204030204" pitchFamily="34" charset="0"/>
                <a:cs typeface="Urdu Typesetting" panose="020F0502020204030204" pitchFamily="34" charset="0"/>
              </a:rPr>
              <a:t> </a:t>
            </a:r>
            <a:r>
              <a:rPr lang="en-US" sz="1200" dirty="0">
                <a:latin typeface="Urdu Typesetting" panose="020F0502020204030204" pitchFamily="34" charset="0"/>
                <a:cs typeface="Urdu Typesetting" panose="020F0502020204030204" pitchFamily="34" charset="0"/>
              </a:rPr>
              <a:t>Please email the following information to Amy at </a:t>
            </a:r>
            <a:r>
              <a:rPr lang="en-US" sz="1200" dirty="0">
                <a:latin typeface="Urdu Typesetting" panose="020F0502020204030204" pitchFamily="34" charset="0"/>
                <a:cs typeface="Urdu Typesetting" panose="020F0502020204030204" pitchFamily="34" charset="0"/>
                <a:hlinkClick r:id="rId6"/>
              </a:rPr>
              <a:t>wasscleans@aol.com</a:t>
            </a:r>
            <a:r>
              <a:rPr lang="en-US" sz="1200" dirty="0">
                <a:latin typeface="Urdu Typesetting" panose="020F0502020204030204" pitchFamily="34" charset="0"/>
                <a:cs typeface="Urdu Typesetting" panose="020F0502020204030204" pitchFamily="34" charset="0"/>
              </a:rPr>
              <a:t>:</a:t>
            </a:r>
          </a:p>
          <a:p>
            <a:pPr eaLnBrk="1" hangingPunct="1">
              <a:defRPr/>
            </a:pPr>
            <a:r>
              <a:rPr lang="en-US" sz="1200" dirty="0">
                <a:latin typeface="Urdu Typesetting" panose="020F0502020204030204" pitchFamily="34" charset="0"/>
                <a:cs typeface="Urdu Typesetting" panose="020F0502020204030204" pitchFamily="34" charset="0"/>
              </a:rPr>
              <a:t>     Name of Sisterhood member</a:t>
            </a:r>
          </a:p>
          <a:p>
            <a:pPr eaLnBrk="1" hangingPunct="1">
              <a:defRPr/>
            </a:pPr>
            <a:r>
              <a:rPr lang="en-US" sz="1200" dirty="0">
                <a:latin typeface="Urdu Typesetting" panose="020F0502020204030204" pitchFamily="34" charset="0"/>
                <a:cs typeface="Urdu Typesetting" panose="020F0502020204030204" pitchFamily="34" charset="0"/>
              </a:rPr>
              <a:t>     Name of college student</a:t>
            </a:r>
          </a:p>
          <a:p>
            <a:pPr eaLnBrk="1" hangingPunct="1">
              <a:defRPr/>
            </a:pPr>
            <a:r>
              <a:rPr lang="en-US" sz="1200" dirty="0">
                <a:latin typeface="Urdu Typesetting" panose="020F0502020204030204" pitchFamily="34" charset="0"/>
                <a:cs typeface="Urdu Typesetting" panose="020F0502020204030204" pitchFamily="34" charset="0"/>
              </a:rPr>
              <a:t>     College student’s school address</a:t>
            </a:r>
          </a:p>
        </p:txBody>
      </p:sp>
      <p:pic>
        <p:nvPicPr>
          <p:cNvPr id="20" name="Picture 19" descr="Challah loaves">
            <a:extLst>
              <a:ext uri="{FF2B5EF4-FFF2-40B4-BE49-F238E27FC236}">
                <a16:creationId xmlns:a16="http://schemas.microsoft.com/office/drawing/2014/main" id="{BCEEECDB-EBB6-ADDD-71A9-02FEE6705254}"/>
              </a:ext>
            </a:extLst>
          </p:cNvPr>
          <p:cNvPicPr>
            <a:picLocks noChangeAspect="1"/>
          </p:cNvPicPr>
          <p:nvPr/>
        </p:nvPicPr>
        <p:blipFill rotWithShape="1">
          <a:blip r:embed="rId7">
            <a:extLst>
              <a:ext uri="{28A0092B-C50C-407E-A947-70E740481C1C}">
                <a14:useLocalDpi xmlns:a14="http://schemas.microsoft.com/office/drawing/2010/main" val="0"/>
              </a:ext>
            </a:extLst>
          </a:blip>
          <a:srcRect l="10858" t="9872" r="9383" b="8476"/>
          <a:stretch/>
        </p:blipFill>
        <p:spPr>
          <a:xfrm>
            <a:off x="486983" y="1638590"/>
            <a:ext cx="1418017" cy="1028410"/>
          </a:xfrm>
          <a:prstGeom prst="rect">
            <a:avLst/>
          </a:prstGeom>
        </p:spPr>
      </p:pic>
      <p:pic>
        <p:nvPicPr>
          <p:cNvPr id="23" name="Picture 22" descr="Gift box">
            <a:extLst>
              <a:ext uri="{FF2B5EF4-FFF2-40B4-BE49-F238E27FC236}">
                <a16:creationId xmlns:a16="http://schemas.microsoft.com/office/drawing/2014/main" id="{862EF80B-44A3-58E9-DCAF-B905B9E4097C}"/>
              </a:ext>
            </a:extLst>
          </p:cNvPr>
          <p:cNvPicPr>
            <a:picLocks noChangeAspect="1"/>
          </p:cNvPicPr>
          <p:nvPr/>
        </p:nvPicPr>
        <p:blipFill rotWithShape="1">
          <a:blip r:embed="rId8">
            <a:extLst>
              <a:ext uri="{28A0092B-C50C-407E-A947-70E740481C1C}">
                <a14:useLocalDpi xmlns:a14="http://schemas.microsoft.com/office/drawing/2010/main" val="0"/>
              </a:ext>
            </a:extLst>
          </a:blip>
          <a:srcRect l="15355" t="24480" r="49444" b="24030"/>
          <a:stretch/>
        </p:blipFill>
        <p:spPr>
          <a:xfrm rot="20563360">
            <a:off x="256143" y="5335561"/>
            <a:ext cx="614617" cy="598771"/>
          </a:xfrm>
          <a:prstGeom prst="rect">
            <a:avLst/>
          </a:prstGeom>
        </p:spPr>
      </p:pic>
      <p:pic>
        <p:nvPicPr>
          <p:cNvPr id="25" name="Picture 24" descr="Five pre-teen children riding school bus">
            <a:extLst>
              <a:ext uri="{FF2B5EF4-FFF2-40B4-BE49-F238E27FC236}">
                <a16:creationId xmlns:a16="http://schemas.microsoft.com/office/drawing/2014/main" id="{BB03CDBF-C9C2-A800-9D4B-C8C481597179}"/>
              </a:ext>
            </a:extLst>
          </p:cNvPr>
          <p:cNvPicPr>
            <a:picLocks noChangeAspect="1"/>
          </p:cNvPicPr>
          <p:nvPr/>
        </p:nvPicPr>
        <p:blipFill rotWithShape="1">
          <a:blip r:embed="rId9">
            <a:extLst>
              <a:ext uri="{28A0092B-C50C-407E-A947-70E740481C1C}">
                <a14:useLocalDpi xmlns:a14="http://schemas.microsoft.com/office/drawing/2010/main" val="0"/>
              </a:ext>
            </a:extLst>
          </a:blip>
          <a:srcRect l="41682" b="18333"/>
          <a:stretch/>
        </p:blipFill>
        <p:spPr>
          <a:xfrm rot="451580">
            <a:off x="5475957" y="4731917"/>
            <a:ext cx="1064555" cy="9938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a:extLst>
              <a:ext uri="{FF2B5EF4-FFF2-40B4-BE49-F238E27FC236}">
                <a16:creationId xmlns:a16="http://schemas.microsoft.com/office/drawing/2014/main" id="{CE628753-23C2-3221-99D9-696D255DB98A}"/>
              </a:ext>
            </a:extLst>
          </p:cNvPr>
          <p:cNvSpPr txBox="1">
            <a:spLocks noChangeArrowheads="1"/>
          </p:cNvSpPr>
          <p:nvPr/>
        </p:nvSpPr>
        <p:spPr bwMode="auto">
          <a:xfrm>
            <a:off x="419100" y="304800"/>
            <a:ext cx="6134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rgbClr val="7030A0"/>
                </a:solidFill>
                <a:latin typeface="Edwardian Script ITC" panose="030303020407070D0804" pitchFamily="66" charset="77"/>
              </a:rPr>
              <a:t>Temple Beth El Sisterhood</a:t>
            </a:r>
          </a:p>
          <a:p>
            <a:pPr algn="ctr" eaLnBrk="1" hangingPunct="1"/>
            <a:r>
              <a:rPr lang="en-US" altLang="en-US" sz="1600" b="1" dirty="0">
                <a:cs typeface="Arial" panose="020B0604020202020204" pitchFamily="34" charset="0"/>
              </a:rPr>
              <a:t>More Sisterhood News – Jan. 2023</a:t>
            </a:r>
          </a:p>
        </p:txBody>
      </p:sp>
      <p:sp>
        <p:nvSpPr>
          <p:cNvPr id="6" name="TextBox 5">
            <a:extLst>
              <a:ext uri="{FF2B5EF4-FFF2-40B4-BE49-F238E27FC236}">
                <a16:creationId xmlns:a16="http://schemas.microsoft.com/office/drawing/2014/main" id="{3E3C6ACF-AA32-D137-3544-F55D9A52E453}"/>
              </a:ext>
            </a:extLst>
          </p:cNvPr>
          <p:cNvSpPr txBox="1"/>
          <p:nvPr/>
        </p:nvSpPr>
        <p:spPr>
          <a:xfrm>
            <a:off x="1295400" y="8305800"/>
            <a:ext cx="5143500" cy="707886"/>
          </a:xfrm>
          <a:prstGeom prst="rect">
            <a:avLst/>
          </a:prstGeom>
          <a:noFill/>
          <a:ln w="19050">
            <a:solidFill>
              <a:srgbClr val="7030A0"/>
            </a:solidFill>
          </a:ln>
        </p:spPr>
        <p:txBody>
          <a:bodyPr wrap="square">
            <a:spAutoFit/>
          </a:bodyPr>
          <a:lstStyle/>
          <a:p>
            <a:pPr eaLnBrk="1" hangingPunct="1">
              <a:defRPr/>
            </a:pPr>
            <a:r>
              <a:rPr lang="en-US" sz="1400" b="1" dirty="0">
                <a:latin typeface="Urdu Typesetting" panose="020F0502020204030204" pitchFamily="34" charset="0"/>
                <a:cs typeface="Urdu Typesetting" panose="020F0502020204030204" pitchFamily="34" charset="0"/>
              </a:rPr>
              <a:t>Just Judaica Gift Shop                                 </a:t>
            </a:r>
            <a:r>
              <a:rPr lang="en-US" sz="1400" dirty="0">
                <a:latin typeface="Urdu Typesetting" panose="020F0502020204030204" pitchFamily="34" charset="0"/>
                <a:cs typeface="Urdu Typesetting" panose="020F0502020204030204" pitchFamily="34" charset="0"/>
              </a:rPr>
              <a:t>Open Wed  2-4 pm, and by appointment.</a:t>
            </a:r>
          </a:p>
          <a:p>
            <a:pPr eaLnBrk="1" hangingPunct="1">
              <a:defRPr/>
            </a:pPr>
            <a:r>
              <a:rPr lang="en-US" sz="1400" i="1" dirty="0">
                <a:latin typeface="Urdu Typesetting" panose="020F0502020204030204" pitchFamily="34" charset="0"/>
                <a:cs typeface="Urdu Typesetting" panose="020F0502020204030204" pitchFamily="34" charset="0"/>
              </a:rPr>
              <a:t>T</a:t>
            </a:r>
            <a:r>
              <a:rPr lang="en-US" sz="1200" i="1" dirty="0">
                <a:latin typeface="Urdu Typesetting" panose="020F0502020204030204" pitchFamily="34" charset="0"/>
                <a:cs typeface="Urdu Typesetting" panose="020F0502020204030204" pitchFamily="34" charset="0"/>
              </a:rPr>
              <a:t>he largest Judaica Gift Shop                </a:t>
            </a:r>
            <a:r>
              <a:rPr lang="en-US" sz="1200" dirty="0">
                <a:latin typeface="Urdu Typesetting" panose="020F0502020204030204" pitchFamily="34" charset="0"/>
                <a:cs typeface="Urdu Typesetting" panose="020F0502020204030204" pitchFamily="34" charset="0"/>
              </a:rPr>
              <a:t> Call Lynda Axelrod 585-385-3563 or </a:t>
            </a:r>
          </a:p>
          <a:p>
            <a:pPr eaLnBrk="1" hangingPunct="1">
              <a:defRPr/>
            </a:pPr>
            <a:r>
              <a:rPr lang="en-US" sz="1200" i="1" dirty="0">
                <a:latin typeface="Urdu Typesetting" panose="020F0502020204030204" pitchFamily="34" charset="0"/>
                <a:cs typeface="Urdu Typesetting" panose="020F0502020204030204" pitchFamily="34" charset="0"/>
              </a:rPr>
              <a:t> in Western New York                                     </a:t>
            </a:r>
            <a:r>
              <a:rPr lang="en-US" sz="1200" dirty="0">
                <a:latin typeface="Urdu Typesetting" panose="020F0502020204030204" pitchFamily="34" charset="0"/>
                <a:cs typeface="Urdu Typesetting" panose="020F0502020204030204" pitchFamily="34" charset="0"/>
              </a:rPr>
              <a:t>Gail Finkelstein 585-755-8790.</a:t>
            </a:r>
          </a:p>
        </p:txBody>
      </p:sp>
      <p:pic>
        <p:nvPicPr>
          <p:cNvPr id="1038" name="Picture 14">
            <a:extLst>
              <a:ext uri="{FF2B5EF4-FFF2-40B4-BE49-F238E27FC236}">
                <a16:creationId xmlns:a16="http://schemas.microsoft.com/office/drawing/2014/main" id="{8FFEDB61-ADC2-59A4-C8AD-C3C0AF28E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3276599"/>
            <a:ext cx="685785"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FCF4C28-88AB-ACAF-E278-3D09870F0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74A5D793-7958-0B51-E682-254CCA686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6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881AA27-0E61-9577-6375-42FC9EBA7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
            <a:extLst>
              <a:ext uri="{FF2B5EF4-FFF2-40B4-BE49-F238E27FC236}">
                <a16:creationId xmlns:a16="http://schemas.microsoft.com/office/drawing/2014/main" id="{AA52FC82-6CD4-E951-5756-7B060064C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8">
            <a:extLst>
              <a:ext uri="{FF2B5EF4-FFF2-40B4-BE49-F238E27FC236}">
                <a16:creationId xmlns:a16="http://schemas.microsoft.com/office/drawing/2014/main" id="{E145FEFA-D636-B3A6-4663-6835FFF5D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63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9">
            <a:extLst>
              <a:ext uri="{FF2B5EF4-FFF2-40B4-BE49-F238E27FC236}">
                <a16:creationId xmlns:a16="http://schemas.microsoft.com/office/drawing/2014/main" id="{E5E684C8-6F85-215C-7DED-97A801DBE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2">
            <a:extLst>
              <a:ext uri="{FF2B5EF4-FFF2-40B4-BE49-F238E27FC236}">
                <a16:creationId xmlns:a16="http://schemas.microsoft.com/office/drawing/2014/main" id="{26D8BB47-FC5E-57BF-5DA1-3C381A21B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Hanukkah Menorah with solid fill">
            <a:extLst>
              <a:ext uri="{FF2B5EF4-FFF2-40B4-BE49-F238E27FC236}">
                <a16:creationId xmlns:a16="http://schemas.microsoft.com/office/drawing/2014/main" id="{753C7D36-5FA1-765C-1870-4EB51FBC16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400" y="8371246"/>
            <a:ext cx="685800" cy="685800"/>
          </a:xfrm>
          <a:prstGeom prst="rect">
            <a:avLst/>
          </a:prstGeom>
        </p:spPr>
      </p:pic>
      <p:sp>
        <p:nvSpPr>
          <p:cNvPr id="3" name="TextBox 2">
            <a:extLst>
              <a:ext uri="{FF2B5EF4-FFF2-40B4-BE49-F238E27FC236}">
                <a16:creationId xmlns:a16="http://schemas.microsoft.com/office/drawing/2014/main" id="{A919490A-66F6-A9E9-D9CA-69AB9934F6AA}"/>
              </a:ext>
            </a:extLst>
          </p:cNvPr>
          <p:cNvSpPr txBox="1"/>
          <p:nvPr/>
        </p:nvSpPr>
        <p:spPr>
          <a:xfrm>
            <a:off x="530129" y="1487373"/>
            <a:ext cx="1832070" cy="1446550"/>
          </a:xfrm>
          <a:prstGeom prst="rect">
            <a:avLst/>
          </a:prstGeom>
          <a:noFill/>
        </p:spPr>
        <p:txBody>
          <a:bodyPr wrap="square" rtlCol="0">
            <a:spAutoFit/>
          </a:bodyPr>
          <a:lstStyle/>
          <a:p>
            <a:pPr algn="ctr" eaLnBrk="1" hangingPunct="1">
              <a:defRPr/>
            </a:pPr>
            <a:r>
              <a:rPr lang="en-US" sz="1600" b="1" dirty="0" err="1">
                <a:cs typeface="Arial" panose="020B0604020202020204" pitchFamily="34" charset="0"/>
              </a:rPr>
              <a:t>Mah</a:t>
            </a:r>
            <a:r>
              <a:rPr lang="en-US" sz="1600" b="1" dirty="0">
                <a:cs typeface="Arial" panose="020B0604020202020204" pitchFamily="34" charset="0"/>
              </a:rPr>
              <a:t> </a:t>
            </a:r>
            <a:r>
              <a:rPr lang="en-US" sz="1600" b="1" dirty="0" err="1">
                <a:cs typeface="Arial" panose="020B0604020202020204" pitchFamily="34" charset="0"/>
              </a:rPr>
              <a:t>Jongg</a:t>
            </a:r>
            <a:endParaRPr lang="en-US" sz="1600" b="1" dirty="0">
              <a:cs typeface="Arial" panose="020B0604020202020204" pitchFamily="34" charset="0"/>
            </a:endParaRPr>
          </a:p>
          <a:p>
            <a:pPr algn="ctr" eaLnBrk="1" hangingPunct="1">
              <a:defRPr/>
            </a:pPr>
            <a:r>
              <a:rPr lang="en-US" sz="1200" dirty="0">
                <a:latin typeface="Urdu Typesetting" panose="020F0502020204030204" pitchFamily="34" charset="0"/>
                <a:cs typeface="Urdu Typesetting" panose="020F0502020204030204" pitchFamily="34" charset="0"/>
              </a:rPr>
              <a:t>Mondays, 1-3 pm, in the Beit Cafe</a:t>
            </a:r>
          </a:p>
          <a:p>
            <a:pPr eaLnBrk="1" hangingPunct="1">
              <a:defRPr/>
            </a:pPr>
            <a:r>
              <a:rPr lang="en-US" sz="1200" dirty="0">
                <a:latin typeface="Urdu Typesetting" panose="020F0502020204030204" pitchFamily="34" charset="0"/>
                <a:cs typeface="Urdu Typesetting" panose="020F0502020204030204" pitchFamily="34" charset="0"/>
              </a:rPr>
              <a:t>Join us for open play each week.  Come by yourself or with a partner.  Bring your set, if you have one.  </a:t>
            </a:r>
            <a:endParaRPr lang="en-US" sz="600" dirty="0">
              <a:latin typeface="Urdu Typesetting" panose="020F0502020204030204" pitchFamily="34" charset="0"/>
              <a:cs typeface="Urdu Typesetting" panose="020F0502020204030204" pitchFamily="34" charset="0"/>
            </a:endParaRPr>
          </a:p>
        </p:txBody>
      </p:sp>
      <p:sp>
        <p:nvSpPr>
          <p:cNvPr id="4" name="TextBox 3">
            <a:extLst>
              <a:ext uri="{FF2B5EF4-FFF2-40B4-BE49-F238E27FC236}">
                <a16:creationId xmlns:a16="http://schemas.microsoft.com/office/drawing/2014/main" id="{7AC2B524-B004-1494-5ED0-E656B5EEC5E8}"/>
              </a:ext>
            </a:extLst>
          </p:cNvPr>
          <p:cNvSpPr txBox="1"/>
          <p:nvPr/>
        </p:nvSpPr>
        <p:spPr>
          <a:xfrm>
            <a:off x="138793" y="3249811"/>
            <a:ext cx="3238500" cy="2769989"/>
          </a:xfrm>
          <a:prstGeom prst="rect">
            <a:avLst/>
          </a:prstGeom>
          <a:noFill/>
          <a:ln w="38100">
            <a:noFill/>
          </a:ln>
        </p:spPr>
        <p:txBody>
          <a:bodyPr wrap="square">
            <a:spAutoFit/>
          </a:bodyPr>
          <a:lstStyle/>
          <a:p>
            <a:pPr algn="ctr" eaLnBrk="1" hangingPunct="1">
              <a:defRPr/>
            </a:pPr>
            <a:r>
              <a:rPr lang="en-US" sz="1800" b="1" dirty="0">
                <a:cs typeface="Arial" panose="020B0604020202020204" pitchFamily="34" charset="0"/>
              </a:rPr>
              <a:t>DREIDEL TIL YOU DROP</a:t>
            </a:r>
          </a:p>
          <a:p>
            <a:pPr algn="ctr" eaLnBrk="1" hangingPunct="1">
              <a:defRPr/>
            </a:pPr>
            <a:r>
              <a:rPr lang="en-US" sz="1800" b="1" dirty="0">
                <a:cs typeface="Arial" panose="020B0604020202020204" pitchFamily="34" charset="0"/>
              </a:rPr>
              <a:t>CHANUKAH PARTY</a:t>
            </a:r>
          </a:p>
          <a:p>
            <a:pPr algn="ctr" eaLnBrk="1" hangingPunct="1">
              <a:defRPr/>
            </a:pPr>
            <a:r>
              <a:rPr lang="en-US" sz="1200" dirty="0">
                <a:latin typeface="Urdu Typesetting" panose="03020402040406030203" pitchFamily="66" charset="-78"/>
                <a:cs typeface="Urdu Typesetting" panose="03020402040406030203" pitchFamily="66" charset="-78"/>
              </a:rPr>
              <a:t>Held Sunday, Dec 18, 2022</a:t>
            </a:r>
            <a:endParaRPr lang="en-US" sz="1200" baseline="30000" dirty="0">
              <a:latin typeface="Urdu Typesetting" panose="03020402040406030203" pitchFamily="66" charset="-78"/>
              <a:cs typeface="Urdu Typesetting" panose="03020402040406030203" pitchFamily="66" charset="-78"/>
            </a:endParaRPr>
          </a:p>
          <a:p>
            <a:pPr algn="ctr" eaLnBrk="1" hangingPunct="1">
              <a:defRPr/>
            </a:pPr>
            <a:r>
              <a:rPr lang="en-US" sz="1200" i="1" dirty="0">
                <a:latin typeface="Urdu Typesetting" panose="03020402040406030203" pitchFamily="66" charset="-78"/>
                <a:cs typeface="Urdu Typesetting" panose="03020402040406030203" pitchFamily="66" charset="-78"/>
              </a:rPr>
              <a:t>The Chanukah party for people who hold Chanukah parties for others! </a:t>
            </a:r>
          </a:p>
          <a:p>
            <a:pPr algn="ctr" eaLnBrk="1" hangingPunct="1">
              <a:defRPr/>
            </a:pPr>
            <a:r>
              <a:rPr lang="en-US" sz="1200" dirty="0">
                <a:latin typeface="Urdu Typesetting" panose="03020402040406030203" pitchFamily="66" charset="-78"/>
                <a:cs typeface="Urdu Typesetting" panose="03020402040406030203" pitchFamily="66" charset="-78"/>
              </a:rPr>
              <a:t> We enjoyed gourmet food and a fun time. Friendships were renewed, and new ones made.  </a:t>
            </a:r>
          </a:p>
          <a:p>
            <a:pPr algn="ctr" eaLnBrk="1" hangingPunct="1">
              <a:defRPr/>
            </a:pPr>
            <a:r>
              <a:rPr lang="en-US" sz="1200" dirty="0">
                <a:latin typeface="Urdu Typesetting" panose="03020402040406030203" pitchFamily="66" charset="-78"/>
                <a:cs typeface="Urdu Typesetting" panose="03020402040406030203" pitchFamily="66" charset="-78"/>
              </a:rPr>
              <a:t>This was a winner!  </a:t>
            </a:r>
          </a:p>
          <a:p>
            <a:pPr algn="ctr" eaLnBrk="1" hangingPunct="1">
              <a:defRPr/>
            </a:pPr>
            <a:r>
              <a:rPr lang="en-US" sz="1200" dirty="0">
                <a:latin typeface="Urdu Typesetting" panose="03020402040406030203" pitchFamily="66" charset="-78"/>
                <a:cs typeface="Urdu Typesetting" panose="03020402040406030203" pitchFamily="66" charset="-78"/>
              </a:rPr>
              <a:t>It was unanimous  – let’s do it again next year.</a:t>
            </a:r>
          </a:p>
          <a:p>
            <a:pPr algn="ctr" eaLnBrk="1" hangingPunct="1">
              <a:defRPr/>
            </a:pPr>
            <a:endParaRPr lang="en-US" sz="600" dirty="0">
              <a:latin typeface="Urdu Typesetting" panose="03020402040406030203" pitchFamily="66" charset="-78"/>
              <a:cs typeface="Urdu Typesetting" panose="03020402040406030203" pitchFamily="66" charset="-78"/>
            </a:endParaRPr>
          </a:p>
          <a:p>
            <a:pPr algn="ctr" eaLnBrk="1" hangingPunct="1">
              <a:defRPr/>
            </a:pPr>
            <a:r>
              <a:rPr lang="en-US" sz="1200" dirty="0">
                <a:latin typeface="Urdu Typesetting" panose="03020402040406030203" pitchFamily="66" charset="-78"/>
                <a:cs typeface="Urdu Typesetting" panose="03020402040406030203" pitchFamily="66" charset="-78"/>
              </a:rPr>
              <a:t>Many thanks  to to our Food Team - Barb </a:t>
            </a:r>
            <a:r>
              <a:rPr lang="en-US" sz="1200" dirty="0" err="1">
                <a:latin typeface="Urdu Typesetting" panose="03020402040406030203" pitchFamily="66" charset="-78"/>
                <a:cs typeface="Urdu Typesetting" panose="03020402040406030203" pitchFamily="66" charset="-78"/>
              </a:rPr>
              <a:t>Schron</a:t>
            </a:r>
            <a:r>
              <a:rPr lang="en-US" sz="1200" dirty="0">
                <a:latin typeface="Urdu Typesetting" panose="03020402040406030203" pitchFamily="66" charset="-78"/>
                <a:cs typeface="Urdu Typesetting" panose="03020402040406030203" pitchFamily="66" charset="-78"/>
              </a:rPr>
              <a:t>, Lana Russ and Judy Schulman.  Thanks also to our Program Team – Gail Finkelstein, Amy Wasserman and Sue Greenberg.</a:t>
            </a:r>
            <a:endParaRPr lang="en-US" sz="1200" dirty="0">
              <a:cs typeface="Arial" panose="020B0604020202020204" pitchFamily="34" charset="0"/>
            </a:endParaRPr>
          </a:p>
        </p:txBody>
      </p:sp>
      <p:pic>
        <p:nvPicPr>
          <p:cNvPr id="8" name="Picture 7">
            <a:extLst>
              <a:ext uri="{FF2B5EF4-FFF2-40B4-BE49-F238E27FC236}">
                <a16:creationId xmlns:a16="http://schemas.microsoft.com/office/drawing/2014/main" id="{B7310722-07D2-5F51-9128-02E552EF3A97}"/>
              </a:ext>
            </a:extLst>
          </p:cNvPr>
          <p:cNvPicPr>
            <a:picLocks noChangeAspect="1"/>
          </p:cNvPicPr>
          <p:nvPr/>
        </p:nvPicPr>
        <p:blipFill rotWithShape="1">
          <a:blip r:embed="rId6"/>
          <a:srcRect t="15462"/>
          <a:stretch/>
        </p:blipFill>
        <p:spPr>
          <a:xfrm>
            <a:off x="3352800" y="3626319"/>
            <a:ext cx="2933700" cy="1860081"/>
          </a:xfrm>
          <a:prstGeom prst="rect">
            <a:avLst/>
          </a:prstGeom>
          <a:ln w="38100">
            <a:solidFill>
              <a:srgbClr val="00B0F0"/>
            </a:solidFill>
          </a:ln>
        </p:spPr>
      </p:pic>
      <p:pic>
        <p:nvPicPr>
          <p:cNvPr id="10" name="Picture 9">
            <a:extLst>
              <a:ext uri="{FF2B5EF4-FFF2-40B4-BE49-F238E27FC236}">
                <a16:creationId xmlns:a16="http://schemas.microsoft.com/office/drawing/2014/main" id="{545DF523-1F30-9B1B-0090-CD490302CCCE}"/>
              </a:ext>
            </a:extLst>
          </p:cNvPr>
          <p:cNvPicPr>
            <a:picLocks noChangeAspect="1"/>
          </p:cNvPicPr>
          <p:nvPr/>
        </p:nvPicPr>
        <p:blipFill rotWithShape="1">
          <a:blip r:embed="rId7"/>
          <a:srcRect l="20996" t="145" r="1082" b="15316"/>
          <a:stretch/>
        </p:blipFill>
        <p:spPr>
          <a:xfrm>
            <a:off x="533400" y="6064720"/>
            <a:ext cx="2286000" cy="1860080"/>
          </a:xfrm>
          <a:prstGeom prst="rect">
            <a:avLst/>
          </a:prstGeom>
          <a:ln w="38100">
            <a:solidFill>
              <a:srgbClr val="00B0F0"/>
            </a:solidFill>
          </a:ln>
        </p:spPr>
      </p:pic>
      <p:pic>
        <p:nvPicPr>
          <p:cNvPr id="11" name="Picture 10">
            <a:extLst>
              <a:ext uri="{FF2B5EF4-FFF2-40B4-BE49-F238E27FC236}">
                <a16:creationId xmlns:a16="http://schemas.microsoft.com/office/drawing/2014/main" id="{5E63C6C2-7C6C-4432-3A93-85FB47990741}"/>
              </a:ext>
            </a:extLst>
          </p:cNvPr>
          <p:cNvPicPr>
            <a:picLocks noChangeAspect="1"/>
          </p:cNvPicPr>
          <p:nvPr/>
        </p:nvPicPr>
        <p:blipFill rotWithShape="1">
          <a:blip r:embed="rId8"/>
          <a:srcRect t="14616"/>
          <a:stretch/>
        </p:blipFill>
        <p:spPr>
          <a:xfrm>
            <a:off x="3648534" y="5226519"/>
            <a:ext cx="2904666" cy="1860081"/>
          </a:xfrm>
          <a:prstGeom prst="rect">
            <a:avLst/>
          </a:prstGeom>
          <a:ln w="38100">
            <a:solidFill>
              <a:srgbClr val="00B0F0"/>
            </a:solidFill>
          </a:ln>
        </p:spPr>
      </p:pic>
      <p:pic>
        <p:nvPicPr>
          <p:cNvPr id="12" name="Picture 11">
            <a:extLst>
              <a:ext uri="{FF2B5EF4-FFF2-40B4-BE49-F238E27FC236}">
                <a16:creationId xmlns:a16="http://schemas.microsoft.com/office/drawing/2014/main" id="{F9531753-8806-3CF4-BF64-26EBBAC4F736}"/>
              </a:ext>
            </a:extLst>
          </p:cNvPr>
          <p:cNvPicPr>
            <a:picLocks noChangeAspect="1"/>
          </p:cNvPicPr>
          <p:nvPr/>
        </p:nvPicPr>
        <p:blipFill rotWithShape="1">
          <a:blip r:embed="rId9"/>
          <a:srcRect l="7054" t="19477" r="6696" b="38315"/>
          <a:stretch/>
        </p:blipFill>
        <p:spPr>
          <a:xfrm>
            <a:off x="2743200" y="6866909"/>
            <a:ext cx="3505199" cy="1286491"/>
          </a:xfrm>
          <a:prstGeom prst="rect">
            <a:avLst/>
          </a:prstGeom>
          <a:ln w="38100">
            <a:solidFill>
              <a:srgbClr val="00B0F0"/>
            </a:solidFill>
          </a:ln>
        </p:spPr>
      </p:pic>
      <p:pic>
        <p:nvPicPr>
          <p:cNvPr id="13" name="Picture 12">
            <a:extLst>
              <a:ext uri="{FF2B5EF4-FFF2-40B4-BE49-F238E27FC236}">
                <a16:creationId xmlns:a16="http://schemas.microsoft.com/office/drawing/2014/main" id="{B6162AC3-C81D-F7A1-1129-C55B07C4D5E8}"/>
              </a:ext>
            </a:extLst>
          </p:cNvPr>
          <p:cNvPicPr>
            <a:picLocks noChangeAspect="1"/>
          </p:cNvPicPr>
          <p:nvPr/>
        </p:nvPicPr>
        <p:blipFill>
          <a:blip r:embed="rId10"/>
          <a:stretch>
            <a:fillRect/>
          </a:stretch>
        </p:blipFill>
        <p:spPr>
          <a:xfrm rot="21176727">
            <a:off x="183961" y="1174460"/>
            <a:ext cx="609600" cy="609600"/>
          </a:xfrm>
          <a:prstGeom prst="rect">
            <a:avLst/>
          </a:prstGeom>
        </p:spPr>
      </p:pic>
      <p:sp>
        <p:nvSpPr>
          <p:cNvPr id="16" name="TextBox 15">
            <a:extLst>
              <a:ext uri="{FF2B5EF4-FFF2-40B4-BE49-F238E27FC236}">
                <a16:creationId xmlns:a16="http://schemas.microsoft.com/office/drawing/2014/main" id="{3E412D7B-E18B-E536-F561-F21646912297}"/>
              </a:ext>
            </a:extLst>
          </p:cNvPr>
          <p:cNvSpPr txBox="1"/>
          <p:nvPr/>
        </p:nvSpPr>
        <p:spPr>
          <a:xfrm>
            <a:off x="2362199" y="1479261"/>
            <a:ext cx="2286001" cy="1508105"/>
          </a:xfrm>
          <a:prstGeom prst="rect">
            <a:avLst/>
          </a:prstGeom>
          <a:noFill/>
        </p:spPr>
        <p:txBody>
          <a:bodyPr wrap="square" rtlCol="0">
            <a:spAutoFit/>
          </a:bodyPr>
          <a:lstStyle/>
          <a:p>
            <a:pPr algn="ctr" eaLnBrk="1" hangingPunct="1">
              <a:defRPr/>
            </a:pPr>
            <a:r>
              <a:rPr lang="en-US" sz="1600" b="1" dirty="0">
                <a:cs typeface="Arial" panose="020B0604020202020204" pitchFamily="34" charset="0"/>
              </a:rPr>
              <a:t>Sisterhood Board Meetings</a:t>
            </a:r>
          </a:p>
          <a:p>
            <a:pPr algn="ctr" eaLnBrk="1" hangingPunct="1">
              <a:defRPr/>
            </a:pPr>
            <a:r>
              <a:rPr lang="en-US" sz="1200" dirty="0">
                <a:latin typeface="Urdu Typesetting" panose="020F0502020204030204" pitchFamily="34" charset="0"/>
                <a:cs typeface="Urdu Typesetting" panose="020F0502020204030204" pitchFamily="34" charset="0"/>
              </a:rPr>
              <a:t>Join the conversation</a:t>
            </a:r>
          </a:p>
          <a:p>
            <a:pPr algn="ctr" eaLnBrk="1" hangingPunct="1">
              <a:defRPr/>
            </a:pPr>
            <a:r>
              <a:rPr lang="en-US" sz="1200" dirty="0">
                <a:latin typeface="Urdu Typesetting" panose="020F0502020204030204" pitchFamily="34" charset="0"/>
                <a:cs typeface="Urdu Typesetting" panose="020F0502020204030204" pitchFamily="34" charset="0"/>
              </a:rPr>
              <a:t>Sundays at 10 am</a:t>
            </a:r>
          </a:p>
          <a:p>
            <a:pPr algn="ctr" eaLnBrk="1" hangingPunct="1">
              <a:defRPr/>
            </a:pPr>
            <a:r>
              <a:rPr lang="en-US" sz="1200" dirty="0">
                <a:latin typeface="Urdu Typesetting" panose="020F0502020204030204" pitchFamily="34" charset="0"/>
                <a:cs typeface="Urdu Typesetting" panose="020F0502020204030204" pitchFamily="34" charset="0"/>
              </a:rPr>
              <a:t>Jan 8, Feb 12, Mar 12, April 23</a:t>
            </a:r>
          </a:p>
          <a:p>
            <a:pPr algn="ctr" eaLnBrk="1" hangingPunct="1">
              <a:defRPr/>
            </a:pPr>
            <a:r>
              <a:rPr lang="en-US" sz="1200" dirty="0">
                <a:latin typeface="Urdu Typesetting" panose="020F0502020204030204" pitchFamily="34" charset="0"/>
                <a:cs typeface="Urdu Typesetting" panose="020F0502020204030204" pitchFamily="34" charset="0"/>
              </a:rPr>
              <a:t>Become more active in Sisterhood. </a:t>
            </a:r>
          </a:p>
        </p:txBody>
      </p:sp>
      <p:sp>
        <p:nvSpPr>
          <p:cNvPr id="17" name="TextBox 16">
            <a:extLst>
              <a:ext uri="{FF2B5EF4-FFF2-40B4-BE49-F238E27FC236}">
                <a16:creationId xmlns:a16="http://schemas.microsoft.com/office/drawing/2014/main" id="{83FD9EF2-EC8E-95BE-7344-E85EEF3B5A81}"/>
              </a:ext>
            </a:extLst>
          </p:cNvPr>
          <p:cNvSpPr txBox="1"/>
          <p:nvPr/>
        </p:nvSpPr>
        <p:spPr>
          <a:xfrm>
            <a:off x="4613369" y="1482923"/>
            <a:ext cx="1901732" cy="1569660"/>
          </a:xfrm>
          <a:prstGeom prst="rect">
            <a:avLst/>
          </a:prstGeom>
          <a:noFill/>
        </p:spPr>
        <p:txBody>
          <a:bodyPr wrap="square" rtlCol="0">
            <a:spAutoFit/>
          </a:bodyPr>
          <a:lstStyle/>
          <a:p>
            <a:pPr algn="ctr"/>
            <a:r>
              <a:rPr lang="en-US" sz="1600" b="1" dirty="0"/>
              <a:t>Want More Info About Sisterhood?</a:t>
            </a:r>
          </a:p>
          <a:p>
            <a:r>
              <a:rPr lang="en-US" sz="1200" dirty="0">
                <a:latin typeface="Urdu Typesetting" panose="03020402040406030203" pitchFamily="66" charset="-78"/>
                <a:cs typeface="Urdu Typesetting" panose="03020402040406030203" pitchFamily="66" charset="-78"/>
              </a:rPr>
              <a:t>On TBE’s website, click on “Meet”, then  “Sisterhood”.  Or contact Gail at gailfink49@gmail.com.</a:t>
            </a:r>
          </a:p>
        </p:txBody>
      </p:sp>
      <p:sp>
        <p:nvSpPr>
          <p:cNvPr id="19" name="TextBox 18">
            <a:extLst>
              <a:ext uri="{FF2B5EF4-FFF2-40B4-BE49-F238E27FC236}">
                <a16:creationId xmlns:a16="http://schemas.microsoft.com/office/drawing/2014/main" id="{A53E68F0-7E60-8162-A557-2AC06094D1BB}"/>
              </a:ext>
            </a:extLst>
          </p:cNvPr>
          <p:cNvSpPr txBox="1"/>
          <p:nvPr/>
        </p:nvSpPr>
        <p:spPr>
          <a:xfrm rot="21312986">
            <a:off x="3058228" y="3446815"/>
            <a:ext cx="1544386" cy="309800"/>
          </a:xfrm>
          <a:prstGeom prst="rect">
            <a:avLst/>
          </a:prstGeom>
          <a:solidFill>
            <a:schemeClr val="accent6">
              <a:lumMod val="40000"/>
              <a:lumOff val="60000"/>
            </a:schemeClr>
          </a:solidFill>
        </p:spPr>
        <p:txBody>
          <a:bodyPr wrap="square" rtlCol="0">
            <a:spAutoFit/>
          </a:bodyPr>
          <a:lstStyle/>
          <a:p>
            <a:pPr algn="ctr"/>
            <a:r>
              <a:rPr lang="en-US" sz="1400" dirty="0"/>
              <a:t>Program Report</a:t>
            </a:r>
          </a:p>
        </p:txBody>
      </p:sp>
    </p:spTree>
    <p:extLst>
      <p:ext uri="{BB962C8B-B14F-4D97-AF65-F5344CB8AC3E}">
        <p14:creationId xmlns:p14="http://schemas.microsoft.com/office/powerpoint/2010/main" val="2605905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7595</TotalTime>
  <Words>667</Words>
  <Application>Microsoft Macintosh PowerPoint</Application>
  <PresentationFormat>On-screen Show (4:3)</PresentationFormat>
  <Paragraphs>74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Algerian</vt:lpstr>
      <vt:lpstr>Arial</vt:lpstr>
      <vt:lpstr>Calibri</vt:lpstr>
      <vt:lpstr>Edwardian Script ITC</vt:lpstr>
      <vt:lpstr>Urdu Typesetting</vt:lpstr>
      <vt:lpstr>Office Theme</vt:lpstr>
      <vt:lpstr>PowerPoint Presentation</vt:lpstr>
      <vt:lpstr>PowerPoint Presentation</vt:lpstr>
    </vt:vector>
  </TitlesOfParts>
  <Company>Delphi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Reasons to Belong to Sisterhood</dc:title>
  <dc:creator>User</dc:creator>
  <cp:lastModifiedBy>jnfink49@gmail.com</cp:lastModifiedBy>
  <cp:revision>48</cp:revision>
  <cp:lastPrinted>2023-01-03T14:21:37Z</cp:lastPrinted>
  <dcterms:created xsi:type="dcterms:W3CDTF">2011-08-22T20:36:41Z</dcterms:created>
  <dcterms:modified xsi:type="dcterms:W3CDTF">2023-03-14T17:10:20Z</dcterms:modified>
</cp:coreProperties>
</file>